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22" autoAdjust="0"/>
  </p:normalViewPr>
  <p:slideViewPr>
    <p:cSldViewPr snapToGrid="0">
      <p:cViewPr varScale="1">
        <p:scale>
          <a:sx n="74" d="100"/>
          <a:sy n="74" d="100"/>
        </p:scale>
        <p:origin x="126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3cf562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73cf56294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3cf56294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3cf562941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1600"/>
              </a:spcBef>
              <a:spcAft>
                <a:spcPts val="0"/>
              </a:spcAft>
              <a:buSzPts val="1100"/>
              <a:buChar char="●"/>
            </a:pPr>
            <a:r>
              <a:rPr lang="en-GB"/>
              <a:t>CNN with 3 conv layers , including batch norm and max pooling.</a:t>
            </a:r>
            <a:endParaRPr/>
          </a:p>
          <a:p>
            <a:pPr marL="457200" lvl="0" indent="-298450" algn="l" rtl="0">
              <a:spcBef>
                <a:spcPts val="1600"/>
              </a:spcBef>
              <a:spcAft>
                <a:spcPts val="0"/>
              </a:spcAft>
              <a:buSzPts val="1100"/>
              <a:buChar char="●"/>
            </a:pPr>
            <a:r>
              <a:rPr lang="en-GB"/>
              <a:t>Flatten with ReLU activation function and Dense layer</a:t>
            </a:r>
            <a:endParaRPr/>
          </a:p>
          <a:p>
            <a:pPr marL="457200" lvl="0" indent="-298450" algn="l" rtl="0">
              <a:spcBef>
                <a:spcPts val="1600"/>
              </a:spcBef>
              <a:spcAft>
                <a:spcPts val="0"/>
              </a:spcAft>
              <a:buSzPts val="1100"/>
              <a:buChar char="●"/>
            </a:pPr>
            <a:r>
              <a:rPr lang="en-GB"/>
              <a:t>CNN trained on 61149 images : 26 classes, 2471 images for each class</a:t>
            </a:r>
            <a:endParaRPr/>
          </a:p>
          <a:p>
            <a:pPr marL="457200" lvl="0" indent="0" algn="l" rtl="0">
              <a:spcBef>
                <a:spcPts val="1600"/>
              </a:spcBef>
              <a:spcAft>
                <a:spcPts val="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3cf562941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3cf562941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Improving training and testing accuracy with 10 fold cross validation</a:t>
            </a:r>
            <a:endParaRPr/>
          </a:p>
          <a:p>
            <a:pPr marL="457200" lvl="0" indent="-298450" algn="l" rtl="0">
              <a:spcBef>
                <a:spcPts val="0"/>
              </a:spcBef>
              <a:spcAft>
                <a:spcPts val="0"/>
              </a:spcAft>
              <a:buSzPts val="1100"/>
              <a:buChar char="●"/>
            </a:pPr>
            <a:r>
              <a:rPr lang="en-GB"/>
              <a:t>Decreasing validation loss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e5535f7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e5535f7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3cf562941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73cf562941_0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GB" dirty="0"/>
              <a:t>Check correctness - whether linear equation solvable or not</a:t>
            </a:r>
          </a:p>
          <a:p>
            <a:pPr marL="685800" lvl="0" indent="-228600" algn="l" rtl="0">
              <a:spcBef>
                <a:spcPts val="0"/>
              </a:spcBef>
              <a:spcAft>
                <a:spcPts val="0"/>
              </a:spcAft>
              <a:buAutoNum type="arabicPeriod"/>
            </a:pPr>
            <a:r>
              <a:rPr lang="en-GB" dirty="0"/>
              <a:t>Identifying individual linear equations</a:t>
            </a:r>
          </a:p>
          <a:p>
            <a:pPr marL="685800" lvl="0" indent="-228600" algn="l" rtl="0">
              <a:spcBef>
                <a:spcPts val="0"/>
              </a:spcBef>
              <a:spcAft>
                <a:spcPts val="0"/>
              </a:spcAft>
              <a:buAutoNum type="arabicPeriod"/>
            </a:pPr>
            <a:r>
              <a:rPr lang="en-GB" dirty="0"/>
              <a:t>Extracting coefficients from equations</a:t>
            </a:r>
          </a:p>
          <a:p>
            <a:pPr marL="685800" lvl="0" indent="-228600" algn="l" rtl="0">
              <a:spcBef>
                <a:spcPts val="0"/>
              </a:spcBef>
              <a:spcAft>
                <a:spcPts val="0"/>
              </a:spcAft>
              <a:buAutoNum type="arabicPeriod"/>
            </a:pPr>
            <a:r>
              <a:rPr lang="en-GB" dirty="0"/>
              <a:t>Solving the equations using </a:t>
            </a:r>
            <a:r>
              <a:rPr lang="en-GB" dirty="0" err="1"/>
              <a:t>numpy</a:t>
            </a:r>
            <a:r>
              <a:rPr lang="en-GB" dirty="0"/>
              <a:t> linear algorithm solver function</a:t>
            </a:r>
          </a:p>
          <a:p>
            <a:pPr marL="685800" lvl="0" indent="-228600" algn="l" rtl="0">
              <a:spcBef>
                <a:spcPts val="0"/>
              </a:spcBef>
              <a:spcAft>
                <a:spcPts val="0"/>
              </a:spcAft>
              <a:buAutoNum type="arabicPeriod"/>
            </a:pPr>
            <a:r>
              <a:rPr lang="en-GB" dirty="0" err="1"/>
              <a:t>Np.linalg.solve</a:t>
            </a:r>
            <a:r>
              <a:rPr lang="en-GB" dirty="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a70dd7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a70dd7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Original -&gt; brightness controlled-&gt;preprocessed -&gt;tightly cropped-&gt;segmented images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fd42316c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fd42316c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a73d6aef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a73d6aef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a73d6af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a73d6af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3cf56294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73cf562941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dirty="0">
                <a:solidFill>
                  <a:schemeClr val="dk2"/>
                </a:solidFill>
              </a:rPr>
              <a:t>Typing sentences is much faster than writing by hand and the document lasts longer due to its digital format. </a:t>
            </a:r>
            <a:endParaRPr dirty="0">
              <a:solidFill>
                <a:schemeClr val="dk2"/>
              </a:solidFill>
            </a:endParaRPr>
          </a:p>
          <a:p>
            <a:pPr marL="0" lvl="0" indent="0" algn="just" rtl="0">
              <a:lnSpc>
                <a:spcPct val="115000"/>
              </a:lnSpc>
              <a:spcBef>
                <a:spcPts val="0"/>
              </a:spcBef>
              <a:spcAft>
                <a:spcPts val="0"/>
              </a:spcAft>
              <a:buNone/>
            </a:pPr>
            <a:r>
              <a:rPr lang="en-GB" dirty="0">
                <a:solidFill>
                  <a:schemeClr val="dk2"/>
                </a:solidFill>
              </a:rPr>
              <a:t>On the other hand, writing mathematical equations by hand is way more easier than typesetting them.</a:t>
            </a:r>
            <a:endParaRPr dirty="0">
              <a:solidFill>
                <a:schemeClr val="dk2"/>
              </a:solidFill>
            </a:endParaRPr>
          </a:p>
          <a:p>
            <a:pPr marL="0" lvl="0" indent="0" algn="just" rtl="0">
              <a:lnSpc>
                <a:spcPct val="115000"/>
              </a:lnSpc>
              <a:spcBef>
                <a:spcPts val="0"/>
              </a:spcBef>
              <a:spcAft>
                <a:spcPts val="0"/>
              </a:spcAft>
              <a:buNone/>
            </a:pPr>
            <a:r>
              <a:rPr lang="en-GB" dirty="0">
                <a:solidFill>
                  <a:schemeClr val="dk2"/>
                </a:solidFill>
              </a:rPr>
              <a:t>Whether you are taking notes in class, writing your paper which contains multiple equations, sharing your solutions for the weekly maths assignment with your friends, or if you are a teacher and are creating the maths assignment, it becomes way more easier for you and your peers if you have something to transform your ugly handwritten mathematical expression into a beautiful digital form so that the document can be easily stored, shared and understood by everyone.</a:t>
            </a:r>
            <a:endParaRPr dirty="0">
              <a:solidFill>
                <a:schemeClr val="dk2"/>
              </a:solidFill>
            </a:endParaRPr>
          </a:p>
          <a:p>
            <a:pPr marL="0" lvl="0" indent="0" algn="just" rtl="0">
              <a:lnSpc>
                <a:spcPct val="115000"/>
              </a:lnSpc>
              <a:spcBef>
                <a:spcPts val="0"/>
              </a:spcBef>
              <a:spcAft>
                <a:spcPts val="0"/>
              </a:spcAft>
              <a:buNone/>
            </a:pPr>
            <a:r>
              <a:rPr lang="en-GB" dirty="0">
                <a:solidFill>
                  <a:schemeClr val="dk2"/>
                </a:solidFill>
              </a:rPr>
              <a:t>Also, if you are someone you is not proficient with mathematics, someone who always gets confused with all the variables, it is always helpful to have some kind of a product to verify your mathematical solution.</a:t>
            </a:r>
            <a:endParaRPr dirty="0">
              <a:solidFill>
                <a:schemeClr val="dk2"/>
              </a:solidFill>
            </a:endParaRPr>
          </a:p>
          <a:p>
            <a:pPr marL="0" lvl="0" indent="0" algn="just" rtl="0">
              <a:lnSpc>
                <a:spcPct val="115000"/>
              </a:lnSpc>
              <a:spcBef>
                <a:spcPts val="0"/>
              </a:spcBef>
              <a:spcAft>
                <a:spcPts val="0"/>
              </a:spcAft>
              <a:buNone/>
            </a:pPr>
            <a:r>
              <a:rPr lang="en-GB" dirty="0">
                <a:solidFill>
                  <a:schemeClr val="dk2"/>
                </a:solidFill>
              </a:rPr>
              <a:t>This is what we have tried to achieve in this research paper by trying to digitize and evaluate simple handwritten arithmetic expressions and linear equations. </a:t>
            </a:r>
            <a:endParaRPr dirty="0">
              <a:solidFill>
                <a:schemeClr val="dk2"/>
              </a:solidFill>
            </a:endParaRPr>
          </a:p>
          <a:p>
            <a:pPr marL="0" lvl="0" indent="0" algn="just" rtl="0">
              <a:lnSpc>
                <a:spcPct val="115000"/>
              </a:lnSpc>
              <a:spcBef>
                <a:spcPts val="0"/>
              </a:spcBef>
              <a:spcAft>
                <a:spcPts val="0"/>
              </a:spcAft>
              <a:buClr>
                <a:schemeClr val="dk1"/>
              </a:buClr>
              <a:buSzPts val="1100"/>
              <a:buFont typeface="Arial"/>
              <a:buNone/>
            </a:pPr>
            <a:r>
              <a:rPr lang="en-GB" dirty="0">
                <a:solidFill>
                  <a:schemeClr val="dk2"/>
                </a:solidFill>
              </a:rPr>
              <a:t>The user provides the image of the equation, which can include multiple equations, and our model tries to digitize and evaluate it.</a:t>
            </a:r>
            <a:endParaRPr dirty="0">
              <a:solidFill>
                <a:schemeClr val="dk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3cf562941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73cf562941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Our approach to the problem can be broken down into three broad steps.</a:t>
            </a:r>
            <a:endParaRPr/>
          </a:p>
          <a:p>
            <a:pPr marL="457200" lvl="0" indent="-298450" algn="l" rtl="0">
              <a:spcBef>
                <a:spcPts val="0"/>
              </a:spcBef>
              <a:spcAft>
                <a:spcPts val="0"/>
              </a:spcAft>
              <a:buSzPts val="1100"/>
              <a:buAutoNum type="arabicPeriod"/>
            </a:pPr>
            <a:r>
              <a:rPr lang="en-GB"/>
              <a:t>Preprocessing and segmenting the image to extract the expression variables, operators and operands</a:t>
            </a:r>
            <a:endParaRPr/>
          </a:p>
          <a:p>
            <a:pPr marL="457200" lvl="0" indent="-298450" algn="l" rtl="0">
              <a:spcBef>
                <a:spcPts val="0"/>
              </a:spcBef>
              <a:spcAft>
                <a:spcPts val="0"/>
              </a:spcAft>
              <a:buSzPts val="1100"/>
              <a:buAutoNum type="arabicPeriod"/>
            </a:pPr>
            <a:r>
              <a:rPr lang="en-GB"/>
              <a:t>Recognizing the handwritten expression using CNN and by doing so, digitizing it</a:t>
            </a:r>
            <a:endParaRPr/>
          </a:p>
          <a:p>
            <a:pPr marL="457200" lvl="0" indent="-298450" algn="l" rtl="0">
              <a:spcBef>
                <a:spcPts val="0"/>
              </a:spcBef>
              <a:spcAft>
                <a:spcPts val="0"/>
              </a:spcAft>
              <a:buSzPts val="1100"/>
              <a:buAutoNum type="arabicPeriod"/>
            </a:pPr>
            <a:r>
              <a:rPr lang="en-GB"/>
              <a:t>Solving the expression with our own algorithm and presenting the user with the output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3cf562941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73cf562941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This is a visual representation of how we developed our model and how the model finally works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3cf56294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3cf562941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GB"/>
              <a:t>Since we were using thresholding to segment the expression from the image, it was imperative to adjust it to a common value. However, this value was not suitable for every input image even after using Otsu threshold technique. Therefore, we decided to adjust the brightness of the image, right at the beginning, so that out segmentation technique works for any input image.</a:t>
            </a:r>
            <a:endParaRPr/>
          </a:p>
          <a:p>
            <a:pPr marL="457200" lvl="0" indent="-298450" algn="l" rtl="0">
              <a:spcBef>
                <a:spcPts val="0"/>
              </a:spcBef>
              <a:spcAft>
                <a:spcPts val="0"/>
              </a:spcAft>
              <a:buSzPts val="1100"/>
              <a:buAutoNum type="arabicPeriod"/>
            </a:pPr>
            <a:r>
              <a:rPr lang="en-GB"/>
              <a:t>By converting coloured images into grayscale images reduces the processing power and time. Also, thresholding and edge detection algorithms work best with grayscale images.</a:t>
            </a:r>
            <a:endParaRPr/>
          </a:p>
          <a:p>
            <a:pPr marL="457200" lvl="0" indent="-298450" algn="l" rtl="0">
              <a:spcBef>
                <a:spcPts val="0"/>
              </a:spcBef>
              <a:spcAft>
                <a:spcPts val="0"/>
              </a:spcAft>
              <a:buSzPts val="1100"/>
              <a:buAutoNum type="arabicPeriod"/>
            </a:pPr>
            <a:r>
              <a:rPr lang="en-GB"/>
              <a:t>Blurring reduces the amount of noise present in the image which helps during the processing of the image so that only relevant features will be extracted from the image.</a:t>
            </a:r>
            <a:endParaRPr/>
          </a:p>
          <a:p>
            <a:pPr marL="457200" lvl="0" indent="-298450" algn="l" rtl="0">
              <a:spcBef>
                <a:spcPts val="0"/>
              </a:spcBef>
              <a:spcAft>
                <a:spcPts val="0"/>
              </a:spcAft>
              <a:buSzPts val="1100"/>
              <a:buAutoNum type="arabicPeriod"/>
            </a:pPr>
            <a:r>
              <a:rPr lang="en-GB"/>
              <a:t>Finally thresholding the resultant image to extract the expression from the background.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3cf56294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3cf56294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3cf562941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3cf562941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GB"/>
              <a:t>Tight crop - to remove small and meaningless contours from as they can be marks on paper/noise.</a:t>
            </a:r>
            <a:endParaRPr/>
          </a:p>
          <a:p>
            <a:pPr marL="457200" lvl="0" indent="0" algn="l" rtl="0">
              <a:spcBef>
                <a:spcPts val="0"/>
              </a:spcBef>
              <a:spcAft>
                <a:spcPts val="0"/>
              </a:spcAft>
              <a:buNone/>
            </a:pPr>
            <a:r>
              <a:rPr lang="en-GB"/>
              <a:t>Used opencv findcontour(), RETR_TREE hierarchy of contours to detect all contours. Then remove those with area&lt;0.2% of total image area. 0.2% is experimental value. This way remove those small contours that would have otherwise reduced the accuracy of the model. Resultant image tightly cropped between min and max x and y values.</a:t>
            </a:r>
            <a:endParaRPr/>
          </a:p>
          <a:p>
            <a:pPr marL="457200" lvl="0" indent="-298450" algn="l" rtl="0">
              <a:spcBef>
                <a:spcPts val="0"/>
              </a:spcBef>
              <a:spcAft>
                <a:spcPts val="0"/>
              </a:spcAft>
              <a:buSzPts val="1100"/>
              <a:buAutoNum type="arabicPeriod"/>
            </a:pPr>
            <a:r>
              <a:rPr lang="en-GB"/>
              <a:t>Contour detection - using findcontour() RETR_EXTERNAL hierarchy of contours to get the outer contours containing the complete digit. This again filters out the small contours that are part of digits/operators. EX- including upper line on 5, inner circle in 6</a:t>
            </a:r>
            <a:endParaRPr/>
          </a:p>
          <a:p>
            <a:pPr marL="457200" lvl="0" indent="-298450" algn="l" rtl="0">
              <a:spcBef>
                <a:spcPts val="0"/>
              </a:spcBef>
              <a:spcAft>
                <a:spcPts val="0"/>
              </a:spcAft>
              <a:buSzPts val="1100"/>
              <a:buAutoNum type="arabicPeriod"/>
            </a:pPr>
            <a:r>
              <a:rPr lang="en-GB"/>
              <a:t>Extending the contours in case of ‘=’ and ‘/’ because opencv would detect them as separate units.</a:t>
            </a:r>
            <a:endParaRPr/>
          </a:p>
          <a:p>
            <a:pPr marL="457200" lvl="0" indent="-298450" algn="l" rtl="0">
              <a:spcBef>
                <a:spcPts val="0"/>
              </a:spcBef>
              <a:spcAft>
                <a:spcPts val="0"/>
              </a:spcAft>
              <a:buSzPts val="1100"/>
              <a:buAutoNum type="arabicPeriod"/>
            </a:pPr>
            <a:r>
              <a:rPr lang="en-GB"/>
              <a:t>Finally sorting all the contours according to the original arrangement as in the image.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fd42316c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fd42316c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fd42316c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fd42316c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GB" dirty="0"/>
              <a:t>Augmented division operator with horizontal and vertical flips: ~700 before -&gt;2471 after</a:t>
            </a:r>
            <a:endParaRPr dirty="0"/>
          </a:p>
          <a:p>
            <a:pPr marL="457200" lvl="0" indent="-298450" algn="l" rtl="0">
              <a:spcBef>
                <a:spcPts val="0"/>
              </a:spcBef>
              <a:spcAft>
                <a:spcPts val="0"/>
              </a:spcAft>
              <a:buSzPts val="1100"/>
              <a:buAutoNum type="arabicPeriod"/>
            </a:pPr>
            <a:r>
              <a:rPr lang="en-GB" dirty="0"/>
              <a:t>Augmented character images -  dilation to remove noise, erosion to increase the foreground</a:t>
            </a:r>
            <a:endParaRPr dirty="0"/>
          </a:p>
          <a:p>
            <a:pPr marL="457200" lvl="0" indent="-298450" algn="l" rtl="0">
              <a:spcBef>
                <a:spcPts val="0"/>
              </a:spcBef>
              <a:spcAft>
                <a:spcPts val="0"/>
              </a:spcAft>
              <a:buSzPts val="1100"/>
              <a:buAutoNum type="arabicPeriod"/>
            </a:pPr>
            <a:r>
              <a:rPr lang="en-GB" dirty="0"/>
              <a:t>Included top and bottom padding 14 px in parenthesis to make them bulge in the </a:t>
            </a:r>
            <a:r>
              <a:rPr lang="en-GB" dirty="0" err="1"/>
              <a:t>center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pn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notesSlide" Target="../notesSlides/notesSlide7.xml"/><Relationship Id="rId16"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png"/><Relationship Id="rId15" Type="http://schemas.openxmlformats.org/officeDocument/2006/relationships/image" Target="../media/image18.jp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jpg"/><Relationship Id="rId14" Type="http://schemas.openxmlformats.org/officeDocument/2006/relationships/image" Target="../media/image17.jpg"/></Relationships>
</file>

<file path=ppt/slides/_rels/slide8.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44550" y="0"/>
            <a:ext cx="8520600" cy="1964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3600"/>
              <a:t>Offline Handwritten Mathematical Expression Evaluator using Convolutional Neural Network</a:t>
            </a:r>
            <a:endParaRPr sz="3600"/>
          </a:p>
        </p:txBody>
      </p:sp>
      <p:sp>
        <p:nvSpPr>
          <p:cNvPr id="55" name="Google Shape;55;p13"/>
          <p:cNvSpPr txBox="1">
            <a:spLocks noGrp="1"/>
          </p:cNvSpPr>
          <p:nvPr>
            <p:ph type="subTitle" idx="1"/>
          </p:nvPr>
        </p:nvSpPr>
        <p:spPr>
          <a:xfrm>
            <a:off x="244550" y="3085069"/>
            <a:ext cx="8899500" cy="1295545"/>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800"/>
              <a:buNone/>
            </a:pPr>
            <a:endParaRPr sz="2000" dirty="0"/>
          </a:p>
          <a:p>
            <a:pPr marL="0" lvl="0" indent="0" rtl="0">
              <a:lnSpc>
                <a:spcPct val="100000"/>
              </a:lnSpc>
              <a:spcBef>
                <a:spcPts val="0"/>
              </a:spcBef>
              <a:spcAft>
                <a:spcPts val="0"/>
              </a:spcAft>
              <a:buSzPts val="2800"/>
              <a:buNone/>
            </a:pPr>
            <a:r>
              <a:rPr lang="en-GB" sz="2000" dirty="0"/>
              <a:t>Amit Choudhary, Savita Ahlawat, Aniruddha Bhandari, Harsh Gupta, </a:t>
            </a:r>
          </a:p>
          <a:p>
            <a:pPr marL="0" lvl="0" indent="0" rtl="0">
              <a:lnSpc>
                <a:spcPct val="100000"/>
              </a:lnSpc>
              <a:spcBef>
                <a:spcPts val="0"/>
              </a:spcBef>
              <a:spcAft>
                <a:spcPts val="0"/>
              </a:spcAft>
              <a:buSzPts val="2800"/>
              <a:buNone/>
            </a:pPr>
            <a:r>
              <a:rPr lang="en-GB" sz="2000" dirty="0"/>
              <a:t>Ankur </a:t>
            </a:r>
            <a:r>
              <a:rPr lang="en-GB" sz="2000" dirty="0" err="1"/>
              <a:t>Dhall</a:t>
            </a:r>
            <a:r>
              <a:rPr lang="en-GB" sz="2000" dirty="0"/>
              <a:t>, Manish Kumar</a:t>
            </a:r>
            <a:endParaRPr sz="2000" dirty="0"/>
          </a:p>
          <a:p>
            <a:pPr marL="0" lvl="0" indent="0" rtl="0">
              <a:lnSpc>
                <a:spcPct val="100000"/>
              </a:lnSpc>
              <a:spcBef>
                <a:spcPts val="0"/>
              </a:spcBef>
              <a:spcAft>
                <a:spcPts val="0"/>
              </a:spcAft>
              <a:buSzPts val="2800"/>
              <a:buNone/>
            </a:pP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311700" y="14757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a:t>Recognizing Characters using CNN</a:t>
            </a:r>
            <a:endParaRPr/>
          </a:p>
          <a:p>
            <a:pPr marL="0" lvl="0" indent="0" algn="l" rtl="0">
              <a:lnSpc>
                <a:spcPct val="100000"/>
              </a:lnSpc>
              <a:spcBef>
                <a:spcPts val="0"/>
              </a:spcBef>
              <a:spcAft>
                <a:spcPts val="0"/>
              </a:spcAft>
              <a:buSzPts val="2800"/>
              <a:buNone/>
            </a:pPr>
            <a:endParaRPr/>
          </a:p>
        </p:txBody>
      </p:sp>
      <p:pic>
        <p:nvPicPr>
          <p:cNvPr id="151" name="Google Shape;151;p22"/>
          <p:cNvPicPr preferRelativeResize="0"/>
          <p:nvPr/>
        </p:nvPicPr>
        <p:blipFill rotWithShape="1">
          <a:blip r:embed="rId3">
            <a:alphaModFix/>
          </a:blip>
          <a:srcRect l="3966"/>
          <a:stretch/>
        </p:blipFill>
        <p:spPr>
          <a:xfrm>
            <a:off x="1583488" y="800100"/>
            <a:ext cx="5977025" cy="41715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57500" y="401800"/>
            <a:ext cx="282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CNN Result</a:t>
            </a:r>
            <a:endParaRPr/>
          </a:p>
        </p:txBody>
      </p:sp>
      <p:sp>
        <p:nvSpPr>
          <p:cNvPr id="157" name="Google Shape;157;p23"/>
          <p:cNvSpPr txBox="1">
            <a:spLocks noGrp="1"/>
          </p:cNvSpPr>
          <p:nvPr>
            <p:ph type="body" idx="1"/>
          </p:nvPr>
        </p:nvSpPr>
        <p:spPr>
          <a:xfrm>
            <a:off x="311700" y="1152475"/>
            <a:ext cx="8520600" cy="820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CNN got an accuracy of around ~99% with 10-fold cross-validation to </a:t>
            </a:r>
            <a:endParaRPr/>
          </a:p>
          <a:p>
            <a:pPr marL="457200" lvl="0" indent="0" algn="l" rtl="0">
              <a:spcBef>
                <a:spcPts val="1600"/>
              </a:spcBef>
              <a:spcAft>
                <a:spcPts val="0"/>
              </a:spcAft>
              <a:buNone/>
            </a:pPr>
            <a:r>
              <a:rPr lang="en-GB"/>
              <a:t>overcome overfitting.</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58" name="Google Shape;158;p23"/>
          <p:cNvPicPr preferRelativeResize="0"/>
          <p:nvPr/>
        </p:nvPicPr>
        <p:blipFill rotWithShape="1">
          <a:blip r:embed="rId3">
            <a:alphaModFix/>
          </a:blip>
          <a:srcRect l="17050" t="47287" r="53888" b="15853"/>
          <a:stretch/>
        </p:blipFill>
        <p:spPr>
          <a:xfrm>
            <a:off x="5144700" y="2321550"/>
            <a:ext cx="3853300" cy="2760950"/>
          </a:xfrm>
          <a:prstGeom prst="rect">
            <a:avLst/>
          </a:prstGeom>
          <a:noFill/>
          <a:ln w="12700" cap="flat" cmpd="sng">
            <a:solidFill>
              <a:srgbClr val="000000"/>
            </a:solidFill>
            <a:prstDash val="solid"/>
            <a:miter lim="8000"/>
            <a:headEnd type="none" w="sm" len="sm"/>
            <a:tailEnd type="none" w="sm" len="sm"/>
          </a:ln>
        </p:spPr>
      </p:pic>
      <p:pic>
        <p:nvPicPr>
          <p:cNvPr id="159" name="Google Shape;159;p23"/>
          <p:cNvPicPr preferRelativeResize="0"/>
          <p:nvPr/>
        </p:nvPicPr>
        <p:blipFill>
          <a:blip r:embed="rId4">
            <a:alphaModFix/>
          </a:blip>
          <a:stretch>
            <a:fillRect/>
          </a:stretch>
        </p:blipFill>
        <p:spPr>
          <a:xfrm>
            <a:off x="152400" y="2724175"/>
            <a:ext cx="4839899" cy="223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4"/>
          <p:cNvPicPr preferRelativeResize="0"/>
          <p:nvPr/>
        </p:nvPicPr>
        <p:blipFill rotWithShape="1">
          <a:blip r:embed="rId3">
            <a:alphaModFix/>
          </a:blip>
          <a:srcRect l="4798" t="25721" r="9971" b="11266"/>
          <a:stretch/>
        </p:blipFill>
        <p:spPr>
          <a:xfrm>
            <a:off x="565825" y="1167500"/>
            <a:ext cx="8164449" cy="3623324"/>
          </a:xfrm>
          <a:prstGeom prst="rect">
            <a:avLst/>
          </a:prstGeom>
          <a:noFill/>
          <a:ln>
            <a:noFill/>
          </a:ln>
        </p:spPr>
      </p:pic>
      <p:sp>
        <p:nvSpPr>
          <p:cNvPr id="165" name="Google Shape;165;p24"/>
          <p:cNvSpPr txBox="1"/>
          <p:nvPr/>
        </p:nvSpPr>
        <p:spPr>
          <a:xfrm>
            <a:off x="901650" y="230600"/>
            <a:ext cx="7379400" cy="93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t>CNN prediction on some random images from dataset</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311700" y="2949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Evaluating Mathematical Expressions</a:t>
            </a:r>
            <a:endParaRPr/>
          </a:p>
        </p:txBody>
      </p:sp>
      <p:grpSp>
        <p:nvGrpSpPr>
          <p:cNvPr id="171" name="Google Shape;171;p25"/>
          <p:cNvGrpSpPr/>
          <p:nvPr/>
        </p:nvGrpSpPr>
        <p:grpSpPr>
          <a:xfrm>
            <a:off x="190463" y="964238"/>
            <a:ext cx="8763076" cy="3893462"/>
            <a:chOff x="321450" y="964238"/>
            <a:chExt cx="8763076" cy="3893462"/>
          </a:xfrm>
        </p:grpSpPr>
        <p:sp>
          <p:nvSpPr>
            <p:cNvPr id="172" name="Google Shape;172;p25"/>
            <p:cNvSpPr txBox="1"/>
            <p:nvPr/>
          </p:nvSpPr>
          <p:spPr>
            <a:xfrm>
              <a:off x="2474650" y="964238"/>
              <a:ext cx="4162500" cy="57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TOKENIZING CHARACTER STREAM</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73" name="Google Shape;173;p25"/>
            <p:cNvSpPr txBox="1"/>
            <p:nvPr/>
          </p:nvSpPr>
          <p:spPr>
            <a:xfrm>
              <a:off x="2430550" y="1812425"/>
              <a:ext cx="4250700" cy="55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DETERMINE PROBLEM TYPE</a:t>
              </a:r>
              <a:endParaRPr/>
            </a:p>
            <a:p>
              <a:pPr marL="0" lvl="0" indent="0" algn="ctr" rtl="0">
                <a:spcBef>
                  <a:spcPts val="0"/>
                </a:spcBef>
                <a:spcAft>
                  <a:spcPts val="0"/>
                </a:spcAft>
                <a:buNone/>
              </a:pPr>
              <a:endParaRPr/>
            </a:p>
          </p:txBody>
        </p:sp>
        <p:sp>
          <p:nvSpPr>
            <p:cNvPr id="175" name="Google Shape;175;p25"/>
            <p:cNvSpPr txBox="1"/>
            <p:nvPr/>
          </p:nvSpPr>
          <p:spPr>
            <a:xfrm>
              <a:off x="4833826" y="2719650"/>
              <a:ext cx="4250700" cy="51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dirty="0">
                  <a:solidFill>
                    <a:srgbClr val="000000"/>
                  </a:solidFill>
                </a:rPr>
                <a:t>CONVERT EXPRESSION INTO POSTFIX			 </a:t>
              </a:r>
              <a:endParaRPr dirty="0"/>
            </a:p>
          </p:txBody>
        </p:sp>
        <p:cxnSp>
          <p:nvCxnSpPr>
            <p:cNvPr id="176" name="Google Shape;176;p25"/>
            <p:cNvCxnSpPr>
              <a:stCxn id="172" idx="2"/>
              <a:endCxn id="173" idx="0"/>
            </p:cNvCxnSpPr>
            <p:nvPr/>
          </p:nvCxnSpPr>
          <p:spPr>
            <a:xfrm>
              <a:off x="4555900" y="1542338"/>
              <a:ext cx="0" cy="270000"/>
            </a:xfrm>
            <a:prstGeom prst="straightConnector1">
              <a:avLst/>
            </a:prstGeom>
            <a:noFill/>
            <a:ln w="9525" cap="flat" cmpd="sng">
              <a:solidFill>
                <a:srgbClr val="595959"/>
              </a:solidFill>
              <a:prstDash val="solid"/>
              <a:round/>
              <a:headEnd type="none" w="med" len="med"/>
              <a:tailEnd type="triangle" w="med" len="med"/>
            </a:ln>
          </p:spPr>
        </p:cxnSp>
        <p:cxnSp>
          <p:nvCxnSpPr>
            <p:cNvPr id="177" name="Google Shape;177;p25"/>
            <p:cNvCxnSpPr>
              <a:cxnSpLocks/>
              <a:stCxn id="173" idx="2"/>
            </p:cNvCxnSpPr>
            <p:nvPr/>
          </p:nvCxnSpPr>
          <p:spPr>
            <a:xfrm>
              <a:off x="4555900" y="2369525"/>
              <a:ext cx="2403300" cy="296400"/>
            </a:xfrm>
            <a:prstGeom prst="straightConnector1">
              <a:avLst/>
            </a:prstGeom>
            <a:noFill/>
            <a:ln w="9525" cap="flat" cmpd="sng">
              <a:solidFill>
                <a:srgbClr val="595959"/>
              </a:solidFill>
              <a:prstDash val="solid"/>
              <a:round/>
              <a:headEnd type="none" w="med" len="med"/>
              <a:tailEnd type="triangle" w="med" len="med"/>
            </a:ln>
          </p:spPr>
        </p:cxnSp>
        <p:sp>
          <p:nvSpPr>
            <p:cNvPr id="179" name="Google Shape;179;p25"/>
            <p:cNvSpPr txBox="1"/>
            <p:nvPr/>
          </p:nvSpPr>
          <p:spPr>
            <a:xfrm>
              <a:off x="4833826" y="3488600"/>
              <a:ext cx="4250700" cy="57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EVALUATE THE POSTFIX EXPRESSION </a:t>
              </a:r>
              <a:endParaRPr/>
            </a:p>
          </p:txBody>
        </p:sp>
        <p:sp>
          <p:nvSpPr>
            <p:cNvPr id="180" name="Google Shape;180;p25"/>
            <p:cNvSpPr txBox="1"/>
            <p:nvPr/>
          </p:nvSpPr>
          <p:spPr>
            <a:xfrm>
              <a:off x="404875" y="2661450"/>
              <a:ext cx="4250700" cy="57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IDENTIFYING INDIVIDUAL LINEAR EQUATIONS</a:t>
              </a:r>
              <a:endParaRPr dirty="0"/>
            </a:p>
          </p:txBody>
        </p:sp>
        <p:cxnSp>
          <p:nvCxnSpPr>
            <p:cNvPr id="181" name="Google Shape;181;p25"/>
            <p:cNvCxnSpPr>
              <a:stCxn id="173" idx="2"/>
              <a:endCxn id="180" idx="0"/>
            </p:cNvCxnSpPr>
            <p:nvPr/>
          </p:nvCxnSpPr>
          <p:spPr>
            <a:xfrm flipH="1">
              <a:off x="2530300" y="2369525"/>
              <a:ext cx="2025600" cy="291900"/>
            </a:xfrm>
            <a:prstGeom prst="straightConnector1">
              <a:avLst/>
            </a:prstGeom>
            <a:noFill/>
            <a:ln w="9525" cap="flat" cmpd="sng">
              <a:solidFill>
                <a:srgbClr val="595959"/>
              </a:solidFill>
              <a:prstDash val="solid"/>
              <a:round/>
              <a:headEnd type="none" w="med" len="med"/>
              <a:tailEnd type="triangle" w="med" len="med"/>
            </a:ln>
          </p:spPr>
        </p:cxnSp>
        <p:sp>
          <p:nvSpPr>
            <p:cNvPr id="182" name="Google Shape;182;p25"/>
            <p:cNvSpPr txBox="1"/>
            <p:nvPr/>
          </p:nvSpPr>
          <p:spPr>
            <a:xfrm>
              <a:off x="321450" y="3490288"/>
              <a:ext cx="4250700" cy="51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dirty="0"/>
                <a:t>EXTRACTING COEFFICIENTS FROM EQUATIONS</a:t>
              </a:r>
              <a:endParaRPr dirty="0"/>
            </a:p>
          </p:txBody>
        </p:sp>
        <p:cxnSp>
          <p:nvCxnSpPr>
            <p:cNvPr id="183" name="Google Shape;183;p25"/>
            <p:cNvCxnSpPr/>
            <p:nvPr/>
          </p:nvCxnSpPr>
          <p:spPr>
            <a:xfrm>
              <a:off x="2446800" y="3244038"/>
              <a:ext cx="0" cy="249000"/>
            </a:xfrm>
            <a:prstGeom prst="straightConnector1">
              <a:avLst/>
            </a:prstGeom>
            <a:noFill/>
            <a:ln w="9525" cap="flat" cmpd="sng">
              <a:solidFill>
                <a:srgbClr val="595959"/>
              </a:solidFill>
              <a:prstDash val="solid"/>
              <a:round/>
              <a:headEnd type="none" w="med" len="med"/>
              <a:tailEnd type="triangle" w="med" len="med"/>
            </a:ln>
          </p:spPr>
        </p:cxnSp>
        <p:cxnSp>
          <p:nvCxnSpPr>
            <p:cNvPr id="184" name="Google Shape;184;p25"/>
            <p:cNvCxnSpPr/>
            <p:nvPr/>
          </p:nvCxnSpPr>
          <p:spPr>
            <a:xfrm>
              <a:off x="6959176" y="3239538"/>
              <a:ext cx="0" cy="249000"/>
            </a:xfrm>
            <a:prstGeom prst="straightConnector1">
              <a:avLst/>
            </a:prstGeom>
            <a:noFill/>
            <a:ln w="9525" cap="flat" cmpd="sng">
              <a:solidFill>
                <a:srgbClr val="595959"/>
              </a:solidFill>
              <a:prstDash val="solid"/>
              <a:round/>
              <a:headEnd type="none" w="med" len="med"/>
              <a:tailEnd type="triangle" w="med" len="med"/>
            </a:ln>
          </p:spPr>
        </p:cxnSp>
        <p:sp>
          <p:nvSpPr>
            <p:cNvPr id="185" name="Google Shape;185;p25"/>
            <p:cNvSpPr txBox="1"/>
            <p:nvPr/>
          </p:nvSpPr>
          <p:spPr>
            <a:xfrm>
              <a:off x="321450" y="4279600"/>
              <a:ext cx="4250700" cy="57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SOLVING EQUATIONS USING NUMPY LINEAR ALGORITHM SOLVER FUNCTION</a:t>
              </a:r>
              <a:endParaRPr dirty="0"/>
            </a:p>
          </p:txBody>
        </p:sp>
        <p:cxnSp>
          <p:nvCxnSpPr>
            <p:cNvPr id="186" name="Google Shape;186;p25"/>
            <p:cNvCxnSpPr/>
            <p:nvPr/>
          </p:nvCxnSpPr>
          <p:spPr>
            <a:xfrm>
              <a:off x="2446800" y="4051388"/>
              <a:ext cx="0" cy="249000"/>
            </a:xfrm>
            <a:prstGeom prst="straightConnector1">
              <a:avLst/>
            </a:prstGeom>
            <a:noFill/>
            <a:ln w="9525" cap="flat" cmpd="sng">
              <a:solidFill>
                <a:srgbClr val="595959"/>
              </a:solidFill>
              <a:prstDash val="solid"/>
              <a:round/>
              <a:headEnd type="none" w="med" len="med"/>
              <a:tailEnd type="triangle" w="med" len="med"/>
            </a:ln>
          </p:spPr>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6"/>
          <p:cNvPicPr preferRelativeResize="0"/>
          <p:nvPr/>
        </p:nvPicPr>
        <p:blipFill>
          <a:blip r:embed="rId3">
            <a:alphaModFix/>
          </a:blip>
          <a:stretch>
            <a:fillRect/>
          </a:stretch>
        </p:blipFill>
        <p:spPr>
          <a:xfrm>
            <a:off x="152400" y="152400"/>
            <a:ext cx="2612761" cy="1981200"/>
          </a:xfrm>
          <a:prstGeom prst="rect">
            <a:avLst/>
          </a:prstGeom>
          <a:noFill/>
          <a:ln>
            <a:noFill/>
          </a:ln>
        </p:spPr>
      </p:pic>
      <p:pic>
        <p:nvPicPr>
          <p:cNvPr id="192" name="Google Shape;192;p26"/>
          <p:cNvPicPr preferRelativeResize="0"/>
          <p:nvPr/>
        </p:nvPicPr>
        <p:blipFill>
          <a:blip r:embed="rId4">
            <a:alphaModFix/>
          </a:blip>
          <a:stretch>
            <a:fillRect/>
          </a:stretch>
        </p:blipFill>
        <p:spPr>
          <a:xfrm>
            <a:off x="2880100" y="152400"/>
            <a:ext cx="2536638" cy="1981200"/>
          </a:xfrm>
          <a:prstGeom prst="rect">
            <a:avLst/>
          </a:prstGeom>
          <a:noFill/>
          <a:ln>
            <a:noFill/>
          </a:ln>
        </p:spPr>
      </p:pic>
      <p:pic>
        <p:nvPicPr>
          <p:cNvPr id="193" name="Google Shape;193;p26"/>
          <p:cNvPicPr preferRelativeResize="0"/>
          <p:nvPr/>
        </p:nvPicPr>
        <p:blipFill>
          <a:blip r:embed="rId5">
            <a:alphaModFix/>
          </a:blip>
          <a:stretch>
            <a:fillRect/>
          </a:stretch>
        </p:blipFill>
        <p:spPr>
          <a:xfrm>
            <a:off x="5455500" y="160650"/>
            <a:ext cx="2536650" cy="1912749"/>
          </a:xfrm>
          <a:prstGeom prst="rect">
            <a:avLst/>
          </a:prstGeom>
          <a:noFill/>
          <a:ln>
            <a:noFill/>
          </a:ln>
        </p:spPr>
      </p:pic>
      <p:pic>
        <p:nvPicPr>
          <p:cNvPr id="194" name="Google Shape;194;p26"/>
          <p:cNvPicPr preferRelativeResize="0"/>
          <p:nvPr/>
        </p:nvPicPr>
        <p:blipFill>
          <a:blip r:embed="rId6">
            <a:alphaModFix/>
          </a:blip>
          <a:stretch>
            <a:fillRect/>
          </a:stretch>
        </p:blipFill>
        <p:spPr>
          <a:xfrm>
            <a:off x="152400" y="2519500"/>
            <a:ext cx="2971800" cy="1981200"/>
          </a:xfrm>
          <a:prstGeom prst="rect">
            <a:avLst/>
          </a:prstGeom>
          <a:noFill/>
          <a:ln>
            <a:noFill/>
          </a:ln>
        </p:spPr>
      </p:pic>
      <p:pic>
        <p:nvPicPr>
          <p:cNvPr id="195" name="Google Shape;195;p26"/>
          <p:cNvPicPr preferRelativeResize="0"/>
          <p:nvPr/>
        </p:nvPicPr>
        <p:blipFill>
          <a:blip r:embed="rId7">
            <a:alphaModFix/>
          </a:blip>
          <a:stretch>
            <a:fillRect/>
          </a:stretch>
        </p:blipFill>
        <p:spPr>
          <a:xfrm>
            <a:off x="3291525" y="2571750"/>
            <a:ext cx="4991100" cy="1714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2381525" y="487300"/>
            <a:ext cx="326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a:p>
        </p:txBody>
      </p:sp>
      <p:sp>
        <p:nvSpPr>
          <p:cNvPr id="201" name="Google Shape;20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Only </a:t>
            </a:r>
            <a:r>
              <a:rPr lang="en-GB" b="1" dirty="0"/>
              <a:t>arithmetic and linear mathematical expressions </a:t>
            </a:r>
            <a:r>
              <a:rPr lang="en-GB" dirty="0"/>
              <a:t>were considered in this paper.</a:t>
            </a:r>
            <a:endParaRPr dirty="0"/>
          </a:p>
          <a:p>
            <a:pPr marL="457200" lvl="0" indent="-342900" algn="l" rtl="0">
              <a:spcBef>
                <a:spcPts val="0"/>
              </a:spcBef>
              <a:spcAft>
                <a:spcPts val="0"/>
              </a:spcAft>
              <a:buSzPts val="1800"/>
              <a:buChar char="●"/>
            </a:pPr>
            <a:r>
              <a:rPr lang="en-GB" dirty="0"/>
              <a:t>A </a:t>
            </a:r>
            <a:r>
              <a:rPr lang="en-GB" b="1" dirty="0"/>
              <a:t>pre-contour filtration technique </a:t>
            </a:r>
            <a:r>
              <a:rPr lang="en-GB" dirty="0"/>
              <a:t>was suggested to remove distortions from segmented symbols which was able to reduce the noise from images to a great extent.</a:t>
            </a:r>
            <a:endParaRPr dirty="0"/>
          </a:p>
          <a:p>
            <a:pPr marL="457200" lvl="0" indent="-342900" algn="l" rtl="0">
              <a:spcBef>
                <a:spcPts val="0"/>
              </a:spcBef>
              <a:spcAft>
                <a:spcPts val="0"/>
              </a:spcAft>
              <a:buSzPts val="1800"/>
              <a:buChar char="●"/>
            </a:pPr>
            <a:r>
              <a:rPr lang="en-GB" dirty="0"/>
              <a:t>The </a:t>
            </a:r>
            <a:r>
              <a:rPr lang="en-GB" b="1" dirty="0"/>
              <a:t>sorting technique </a:t>
            </a:r>
            <a:r>
              <a:rPr lang="en-GB" dirty="0"/>
              <a:t>designed was able to preserve the equation order for any number of expressions in the image.</a:t>
            </a:r>
            <a:endParaRPr dirty="0"/>
          </a:p>
          <a:p>
            <a:pPr marL="457200" lvl="0" indent="-342900" algn="l" rtl="0">
              <a:spcBef>
                <a:spcPts val="0"/>
              </a:spcBef>
              <a:spcAft>
                <a:spcPts val="0"/>
              </a:spcAft>
              <a:buSzPts val="1800"/>
              <a:buChar char="●"/>
            </a:pPr>
            <a:r>
              <a:rPr lang="en-GB" dirty="0"/>
              <a:t>The </a:t>
            </a:r>
            <a:r>
              <a:rPr lang="en-GB" b="1" dirty="0"/>
              <a:t>customized convolutional neural network </a:t>
            </a:r>
            <a:r>
              <a:rPr lang="en-GB" dirty="0"/>
              <a:t>designed gave a convincing result with an accuracy of </a:t>
            </a:r>
            <a:r>
              <a:rPr lang="en-GB" b="1" dirty="0"/>
              <a:t>99%</a:t>
            </a:r>
            <a:r>
              <a:rPr lang="en-GB" dirty="0"/>
              <a:t> in recognizing the segmented symbols.</a:t>
            </a:r>
            <a:endParaRPr dirty="0"/>
          </a:p>
          <a:p>
            <a:pPr marL="457200" lvl="0" indent="-342900" algn="l" rtl="0">
              <a:spcBef>
                <a:spcPts val="0"/>
              </a:spcBef>
              <a:spcAft>
                <a:spcPts val="0"/>
              </a:spcAft>
              <a:buSzPts val="1800"/>
              <a:buChar char="●"/>
            </a:pPr>
            <a:r>
              <a:rPr lang="en-GB" dirty="0"/>
              <a:t>Finally, the correct evaluation was achieved for the tested expressions using </a:t>
            </a:r>
            <a:r>
              <a:rPr lang="en-GB" b="1" dirty="0"/>
              <a:t>custom built parser</a:t>
            </a:r>
            <a:r>
              <a:rPr lang="en-GB" dirty="0"/>
              <a: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3300441" y="523930"/>
            <a:ext cx="3137938"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Future Work</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07" name="Google Shape;207;p28"/>
          <p:cNvSpPr txBox="1">
            <a:spLocks noGrp="1"/>
          </p:cNvSpPr>
          <p:nvPr>
            <p:ph type="body" idx="1"/>
          </p:nvPr>
        </p:nvSpPr>
        <p:spPr>
          <a:xfrm>
            <a:off x="311700" y="1152475"/>
            <a:ext cx="8520600" cy="3892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There are a lot of characters that are so similar that even humans face difficulty recognizing them and thus CNN is predicting them wrong Such as ‘b’ and ‘6’</a:t>
            </a:r>
            <a:endParaRPr dirty="0"/>
          </a:p>
          <a:p>
            <a:pPr marL="457200" lvl="0" indent="0" algn="l" rtl="0">
              <a:spcBef>
                <a:spcPts val="1600"/>
              </a:spcBef>
              <a:spcAft>
                <a:spcPts val="0"/>
              </a:spcAft>
              <a:buNone/>
            </a:pPr>
            <a:endParaRPr dirty="0"/>
          </a:p>
          <a:p>
            <a:pPr marL="1371600" lvl="0" indent="0" algn="l" rtl="0">
              <a:spcBef>
                <a:spcPts val="1600"/>
              </a:spcBef>
              <a:spcAft>
                <a:spcPts val="0"/>
              </a:spcAft>
              <a:buNone/>
            </a:pPr>
            <a:r>
              <a:rPr lang="en-GB" dirty="0"/>
              <a:t>  	‘b’			‘6’</a:t>
            </a:r>
            <a:endParaRPr dirty="0"/>
          </a:p>
          <a:p>
            <a:pPr marL="457200" lvl="0" indent="-342900" algn="l" rtl="0">
              <a:spcBef>
                <a:spcPts val="1600"/>
              </a:spcBef>
              <a:spcAft>
                <a:spcPts val="0"/>
              </a:spcAft>
              <a:buSzPts val="1800"/>
              <a:buChar char="●"/>
            </a:pPr>
            <a:r>
              <a:rPr lang="en-GB" dirty="0"/>
              <a:t>The proposed method can be extended to quadratic equations by employing</a:t>
            </a:r>
            <a:endParaRPr dirty="0"/>
          </a:p>
          <a:p>
            <a:pPr marL="457200" lvl="0" indent="0" algn="l" rtl="0">
              <a:spcBef>
                <a:spcPts val="1600"/>
              </a:spcBef>
              <a:spcAft>
                <a:spcPts val="0"/>
              </a:spcAft>
              <a:buNone/>
            </a:pPr>
            <a:r>
              <a:rPr lang="en-GB" dirty="0"/>
              <a:t>the same technique of segmentation and recognition.</a:t>
            </a:r>
            <a:endParaRPr dirty="0"/>
          </a:p>
          <a:p>
            <a:pPr marL="457200" lvl="0" indent="-342900" algn="l" rtl="0">
              <a:spcBef>
                <a:spcPts val="1600"/>
              </a:spcBef>
              <a:spcAft>
                <a:spcPts val="0"/>
              </a:spcAft>
              <a:buSzPts val="1800"/>
              <a:buChar char="●"/>
            </a:pPr>
            <a:r>
              <a:rPr lang="en-GB" dirty="0"/>
              <a:t>The dataset can be expanded to include the remaining alphabets, thus increasing the domain of the system.</a:t>
            </a:r>
            <a:endParaRPr dirty="0"/>
          </a:p>
          <a:p>
            <a:pPr marL="457200" lvl="0" indent="0" algn="l" rtl="0">
              <a:spcBef>
                <a:spcPts val="1600"/>
              </a:spcBef>
              <a:spcAft>
                <a:spcPts val="1600"/>
              </a:spcAft>
              <a:buNone/>
            </a:pPr>
            <a:endParaRPr dirty="0"/>
          </a:p>
        </p:txBody>
      </p:sp>
      <p:pic>
        <p:nvPicPr>
          <p:cNvPr id="208" name="Google Shape;208;p28"/>
          <p:cNvPicPr preferRelativeResize="0"/>
          <p:nvPr/>
        </p:nvPicPr>
        <p:blipFill rotWithShape="1">
          <a:blip r:embed="rId3">
            <a:alphaModFix/>
          </a:blip>
          <a:srcRect l="80633" r="10153" b="83373"/>
          <a:stretch/>
        </p:blipFill>
        <p:spPr>
          <a:xfrm>
            <a:off x="1808275" y="1836865"/>
            <a:ext cx="1028702" cy="1092011"/>
          </a:xfrm>
          <a:prstGeom prst="rect">
            <a:avLst/>
          </a:prstGeom>
          <a:noFill/>
          <a:ln>
            <a:noFill/>
          </a:ln>
        </p:spPr>
      </p:pic>
      <p:pic>
        <p:nvPicPr>
          <p:cNvPr id="209" name="Google Shape;209;p28"/>
          <p:cNvPicPr preferRelativeResize="0"/>
          <p:nvPr/>
        </p:nvPicPr>
        <p:blipFill rotWithShape="1">
          <a:blip r:embed="rId4">
            <a:alphaModFix/>
          </a:blip>
          <a:srcRect l="28345" t="58664" r="66996" b="34540"/>
          <a:stretch/>
        </p:blipFill>
        <p:spPr>
          <a:xfrm>
            <a:off x="4572000" y="1836865"/>
            <a:ext cx="1028700" cy="91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A042-4C42-41B4-AC2A-7DE7F6B9B657}"/>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30F7618F-6174-4363-9029-05F7270B86DF}"/>
              </a:ext>
            </a:extLst>
          </p:cNvPr>
          <p:cNvSpPr>
            <a:spLocks noGrp="1"/>
          </p:cNvSpPr>
          <p:nvPr>
            <p:ph type="body" idx="1"/>
          </p:nvPr>
        </p:nvSpPr>
        <p:spPr/>
        <p:txBody>
          <a:bodyPr/>
          <a:lstStyle/>
          <a:p>
            <a:pPr fontAlgn="base"/>
            <a:r>
              <a:rPr lang="en-US" sz="1050" dirty="0"/>
              <a:t>S. Shinde, R. B. </a:t>
            </a:r>
            <a:r>
              <a:rPr lang="en-US" sz="1050" dirty="0" err="1"/>
              <a:t>Waghulade</a:t>
            </a:r>
            <a:r>
              <a:rPr lang="en-US" sz="1050" dirty="0"/>
              <a:t>, D. S. </a:t>
            </a:r>
            <a:r>
              <a:rPr lang="en-US" sz="1050" dirty="0" err="1"/>
              <a:t>Bormane</a:t>
            </a:r>
            <a:r>
              <a:rPr lang="en-US" sz="1050" dirty="0"/>
              <a:t>, A new neural network based algorithm for identifying handwritten mathematical equations, International Conference on Trends in Electronics and Informatics ICEI, 2017. </a:t>
            </a:r>
          </a:p>
          <a:p>
            <a:pPr fontAlgn="base"/>
            <a:r>
              <a:rPr lang="en-US" sz="1050" dirty="0"/>
              <a:t>S. Shinde,  R. B. </a:t>
            </a:r>
            <a:r>
              <a:rPr lang="en-US" sz="1050" dirty="0" err="1"/>
              <a:t>Waghulade</a:t>
            </a:r>
            <a:r>
              <a:rPr lang="en-US" sz="1050" dirty="0"/>
              <a:t>, An Improved Algorithm for Recognizing Mathematical Equations by Using Machine Learning Approach and Hybrid Feature Extraction Technique, International Conference on Electrical, Instrumentation and Communication Engineering (ICEICE2017), 2017. </a:t>
            </a:r>
          </a:p>
          <a:p>
            <a:pPr fontAlgn="base"/>
            <a:r>
              <a:rPr lang="en-US" sz="1050" dirty="0"/>
              <a:t>I. Ramadhan, B. </a:t>
            </a:r>
            <a:r>
              <a:rPr lang="en-US" sz="1050" dirty="0" err="1"/>
              <a:t>Purnama</a:t>
            </a:r>
            <a:r>
              <a:rPr lang="en-US" sz="1050" dirty="0"/>
              <a:t>, S. A. </a:t>
            </a:r>
            <a:r>
              <a:rPr lang="en-US" sz="1050" dirty="0" err="1"/>
              <a:t>Faraby</a:t>
            </a:r>
            <a:r>
              <a:rPr lang="en-US" sz="1050" dirty="0"/>
              <a:t>, Convolutional Neural Networks Applied to Handwritten Mathematical Symbols Classiﬁcation,  Fourth International Conference on Information and Communication Technologies (</a:t>
            </a:r>
            <a:r>
              <a:rPr lang="en-US" sz="1050" dirty="0" err="1"/>
              <a:t>ICoICT</a:t>
            </a:r>
            <a:r>
              <a:rPr lang="en-US" sz="1050" dirty="0"/>
              <a:t>), 2016.</a:t>
            </a:r>
          </a:p>
          <a:p>
            <a:pPr fontAlgn="base"/>
            <a:r>
              <a:rPr lang="en-US" sz="1050" dirty="0"/>
              <a:t>G. S. Tran, C. K. Huynh, T. S. Le, T. P. Phan, Handwritten Mathematical Expression Recognition  Using Convolutional Neural Network, 3rd International Conference on Control, Robotics and Cybernetics (CRC), 2018.</a:t>
            </a:r>
          </a:p>
          <a:p>
            <a:pPr fontAlgn="base"/>
            <a:r>
              <a:rPr lang="en-US" sz="1050" dirty="0"/>
              <a:t>L. D’ Souza, M. </a:t>
            </a:r>
            <a:r>
              <a:rPr lang="en-US" sz="1050" dirty="0" err="1"/>
              <a:t>Mascarenhas</a:t>
            </a:r>
            <a:r>
              <a:rPr lang="en-US" sz="1050" dirty="0"/>
              <a:t>, Offline Handwritten Mathematical Expression Recognition using Convolutional Neural Network, International Conference on Information, Communication, Engineering and Technology (ICICET), Zeal College of Engineering and Research, </a:t>
            </a:r>
            <a:r>
              <a:rPr lang="en-US" sz="1050" dirty="0" err="1"/>
              <a:t>Narhe</a:t>
            </a:r>
            <a:r>
              <a:rPr lang="en-US" sz="1050" dirty="0"/>
              <a:t>, Pune,  India, 2018.</a:t>
            </a:r>
          </a:p>
          <a:p>
            <a:pPr fontAlgn="base"/>
            <a:r>
              <a:rPr lang="en-US" sz="1050" dirty="0"/>
              <a:t>Y. Hu, L. Peng, Y. Tang, On-line Handwritten Mathematical Expression Recognition Method based on Statistical and Semantic Analysis, 11th IAPR International Workshop on Document Analysis Systems, 2014.</a:t>
            </a:r>
          </a:p>
          <a:p>
            <a:pPr fontAlgn="base"/>
            <a:r>
              <a:rPr lang="en-US" sz="1050" dirty="0"/>
              <a:t>M. B. Hossain, F. </a:t>
            </a:r>
            <a:r>
              <a:rPr lang="en-US" sz="1050" dirty="0" err="1"/>
              <a:t>Naznin</a:t>
            </a:r>
            <a:r>
              <a:rPr lang="en-US" sz="1050" dirty="0"/>
              <a:t>,  Y. A. </a:t>
            </a:r>
            <a:r>
              <a:rPr lang="en-US" sz="1050" dirty="0" err="1"/>
              <a:t>Joarder</a:t>
            </a:r>
            <a:r>
              <a:rPr lang="en-US" sz="1050" dirty="0"/>
              <a:t>, M. Z. Islam, M. J. Uddin, Recognition and Solution for Handwritten Equation Using Convolutional Neural Network,  Joint 7th International Conference on Informatics, Electronics &amp; Vision (ICIEV), 2018.</a:t>
            </a:r>
          </a:p>
          <a:p>
            <a:pPr fontAlgn="base"/>
            <a:r>
              <a:rPr lang="en-US" sz="1050" dirty="0"/>
              <a:t>A. D. Le, M. Nakagawa, Training an End-to-End System for Handwritten Mathematical Expression Recognition by Generated Patterns, 14th IAPR International Conference on Document Analysis and Recognition, 2017.</a:t>
            </a:r>
          </a:p>
          <a:p>
            <a:pPr fontAlgn="base"/>
            <a:r>
              <a:rPr lang="en-US" sz="1050" dirty="0"/>
              <a:t>G. Cohen, S. Afshar, J. </a:t>
            </a:r>
            <a:r>
              <a:rPr lang="en-US" sz="1050" dirty="0" err="1"/>
              <a:t>Tapson</a:t>
            </a:r>
            <a:r>
              <a:rPr lang="en-US" sz="1050" dirty="0"/>
              <a:t>, &amp; A. van Schaik, EMNIST: an extension of MNIST to handwritten letters, 2017 [Online]. Available: http://arxiv.org/abs/1702.05373 [Accessed Aug. 08, 2019].</a:t>
            </a:r>
          </a:p>
          <a:p>
            <a:pPr fontAlgn="base"/>
            <a:endParaRPr lang="en-US" sz="1050" dirty="0"/>
          </a:p>
        </p:txBody>
      </p:sp>
    </p:spTree>
    <p:extLst>
      <p:ext uri="{BB962C8B-B14F-4D97-AF65-F5344CB8AC3E}">
        <p14:creationId xmlns:p14="http://schemas.microsoft.com/office/powerpoint/2010/main" val="1976756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311700" y="1944675"/>
            <a:ext cx="8520600" cy="7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190375"/>
            <a:ext cx="8520600" cy="99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2800"/>
              <a:t>The Problem</a:t>
            </a:r>
            <a:endParaRPr sz="2800"/>
          </a:p>
        </p:txBody>
      </p:sp>
      <p:pic>
        <p:nvPicPr>
          <p:cNvPr id="62" name="Google Shape;62;p14"/>
          <p:cNvPicPr preferRelativeResize="0"/>
          <p:nvPr/>
        </p:nvPicPr>
        <p:blipFill>
          <a:blip r:embed="rId3">
            <a:alphaModFix/>
          </a:blip>
          <a:stretch>
            <a:fillRect/>
          </a:stretch>
        </p:blipFill>
        <p:spPr>
          <a:xfrm>
            <a:off x="1155980" y="1535825"/>
            <a:ext cx="3024125" cy="2071850"/>
          </a:xfrm>
          <a:prstGeom prst="rect">
            <a:avLst/>
          </a:prstGeom>
          <a:noFill/>
          <a:ln w="12700" cap="flat" cmpd="sng">
            <a:solidFill>
              <a:srgbClr val="000000"/>
            </a:solidFill>
            <a:prstDash val="solid"/>
            <a:miter lim="8000"/>
            <a:headEnd type="none" w="sm" len="sm"/>
            <a:tailEnd type="none" w="sm" len="sm"/>
          </a:ln>
        </p:spPr>
      </p:pic>
      <p:pic>
        <p:nvPicPr>
          <p:cNvPr id="3" name="Picture 2">
            <a:extLst>
              <a:ext uri="{FF2B5EF4-FFF2-40B4-BE49-F238E27FC236}">
                <a16:creationId xmlns:a16="http://schemas.microsoft.com/office/drawing/2014/main" id="{E01B3B28-2B19-41C8-A8FE-61140360763F}"/>
              </a:ext>
            </a:extLst>
          </p:cNvPr>
          <p:cNvPicPr>
            <a:picLocks noChangeAspect="1"/>
          </p:cNvPicPr>
          <p:nvPr/>
        </p:nvPicPr>
        <p:blipFill>
          <a:blip r:embed="rId4"/>
          <a:stretch>
            <a:fillRect/>
          </a:stretch>
        </p:blipFill>
        <p:spPr>
          <a:xfrm>
            <a:off x="4764474" y="1535825"/>
            <a:ext cx="2826300" cy="2119725"/>
          </a:xfrm>
          <a:prstGeom prst="rect">
            <a:avLst/>
          </a:prstGeom>
          <a:ln>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Solution</a:t>
            </a:r>
            <a:endParaRPr/>
          </a:p>
        </p:txBody>
      </p:sp>
      <p:sp>
        <p:nvSpPr>
          <p:cNvPr id="68" name="Google Shape;68;p15"/>
          <p:cNvSpPr txBox="1">
            <a:spLocks noGrp="1"/>
          </p:cNvSpPr>
          <p:nvPr>
            <p:ph type="body" idx="1"/>
          </p:nvPr>
        </p:nvSpPr>
        <p:spPr>
          <a:xfrm>
            <a:off x="311700" y="1152475"/>
            <a:ext cx="8832300" cy="3416400"/>
          </a:xfrm>
          <a:prstGeom prst="rect">
            <a:avLst/>
          </a:prstGeom>
          <a:noFill/>
          <a:ln>
            <a:noFill/>
          </a:ln>
        </p:spPr>
        <p:txBody>
          <a:bodyPr spcFirstLastPara="1" wrap="square" lIns="91425" tIns="90000" rIns="91425" bIns="91425" anchor="t" anchorCtr="0">
            <a:noAutofit/>
          </a:bodyPr>
          <a:lstStyle/>
          <a:p>
            <a:pPr marL="0" lvl="0" indent="0" algn="l" rtl="0">
              <a:lnSpc>
                <a:spcPct val="100000"/>
              </a:lnSpc>
              <a:spcBef>
                <a:spcPts val="0"/>
              </a:spcBef>
              <a:spcAft>
                <a:spcPts val="0"/>
              </a:spcAft>
              <a:buSzPts val="1800"/>
              <a:buNone/>
            </a:pPr>
            <a:r>
              <a:rPr lang="en-GB" sz="1900"/>
              <a:t>Preprocess &amp; Segment input image to extract expression</a:t>
            </a:r>
            <a:endParaRPr sz="1900"/>
          </a:p>
          <a:p>
            <a:pPr marL="0" lvl="0" indent="0" algn="l" rtl="0">
              <a:lnSpc>
                <a:spcPct val="100000"/>
              </a:lnSpc>
              <a:spcBef>
                <a:spcPts val="1600"/>
              </a:spcBef>
              <a:spcAft>
                <a:spcPts val="0"/>
              </a:spcAft>
              <a:buSzPts val="1800"/>
              <a:buNone/>
            </a:pPr>
            <a:endParaRPr sz="1900"/>
          </a:p>
          <a:p>
            <a:pPr marL="0" lvl="0" indent="0" algn="l" rtl="0">
              <a:lnSpc>
                <a:spcPct val="100000"/>
              </a:lnSpc>
              <a:spcBef>
                <a:spcPts val="1600"/>
              </a:spcBef>
              <a:spcAft>
                <a:spcPts val="0"/>
              </a:spcAft>
              <a:buSzPts val="1800"/>
              <a:buNone/>
            </a:pPr>
            <a:r>
              <a:rPr lang="en-GB" sz="1900"/>
              <a:t>Recognize handwritten expressions using Convolutional Neural Network (CNN) </a:t>
            </a:r>
            <a:endParaRPr sz="1900"/>
          </a:p>
          <a:p>
            <a:pPr marL="0" lvl="0" indent="0" algn="l" rtl="0">
              <a:lnSpc>
                <a:spcPct val="100000"/>
              </a:lnSpc>
              <a:spcBef>
                <a:spcPts val="1600"/>
              </a:spcBef>
              <a:spcAft>
                <a:spcPts val="0"/>
              </a:spcAft>
              <a:buSzPts val="1800"/>
              <a:buNone/>
            </a:pPr>
            <a:endParaRPr sz="1900"/>
          </a:p>
          <a:p>
            <a:pPr marL="0" lvl="0" indent="0" algn="l" rtl="0">
              <a:lnSpc>
                <a:spcPct val="100000"/>
              </a:lnSpc>
              <a:spcBef>
                <a:spcPts val="1600"/>
              </a:spcBef>
              <a:spcAft>
                <a:spcPts val="0"/>
              </a:spcAft>
              <a:buSzPts val="1800"/>
              <a:buNone/>
            </a:pPr>
            <a:r>
              <a:rPr lang="en-GB" sz="1900"/>
              <a:t>Evaluating expression using custom-built parser</a:t>
            </a:r>
            <a:endParaRPr sz="1900"/>
          </a:p>
          <a:p>
            <a:pPr marL="0" lvl="0" indent="0" algn="just" rtl="0">
              <a:lnSpc>
                <a:spcPct val="115000"/>
              </a:lnSpc>
              <a:spcBef>
                <a:spcPts val="1600"/>
              </a:spcBef>
              <a:spcAft>
                <a:spcPts val="0"/>
              </a:spcAft>
              <a:buClr>
                <a:schemeClr val="dk1"/>
              </a:buClr>
              <a:buSzPts val="1100"/>
              <a:buFont typeface="Arial"/>
              <a:buNone/>
            </a:pPr>
            <a:endParaRPr sz="1900"/>
          </a:p>
        </p:txBody>
      </p:sp>
      <p:sp>
        <p:nvSpPr>
          <p:cNvPr id="69" name="Google Shape;69;p15"/>
          <p:cNvSpPr/>
          <p:nvPr/>
        </p:nvSpPr>
        <p:spPr>
          <a:xfrm>
            <a:off x="2934300" y="2702575"/>
            <a:ext cx="483000" cy="572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 name="Google Shape;70;p15"/>
          <p:cNvPicPr preferRelativeResize="0"/>
          <p:nvPr/>
        </p:nvPicPr>
        <p:blipFill rotWithShape="1">
          <a:blip r:embed="rId3">
            <a:alphaModFix/>
          </a:blip>
          <a:srcRect/>
          <a:stretch/>
        </p:blipFill>
        <p:spPr>
          <a:xfrm>
            <a:off x="5645625" y="2702575"/>
            <a:ext cx="3326875" cy="2348749"/>
          </a:xfrm>
          <a:prstGeom prst="rect">
            <a:avLst/>
          </a:prstGeom>
          <a:noFill/>
          <a:ln>
            <a:noFill/>
          </a:ln>
        </p:spPr>
      </p:pic>
      <p:sp>
        <p:nvSpPr>
          <p:cNvPr id="71" name="Google Shape;71;p15"/>
          <p:cNvSpPr/>
          <p:nvPr/>
        </p:nvSpPr>
        <p:spPr>
          <a:xfrm>
            <a:off x="2934300" y="1587375"/>
            <a:ext cx="483000" cy="572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Model Development and Working</a:t>
            </a:r>
            <a:endParaRPr/>
          </a:p>
        </p:txBody>
      </p:sp>
      <p:sp>
        <p:nvSpPr>
          <p:cNvPr id="77" name="Google Shape;7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a:t> </a:t>
            </a:r>
            <a:endParaRPr/>
          </a:p>
        </p:txBody>
      </p:sp>
      <p:pic>
        <p:nvPicPr>
          <p:cNvPr id="78" name="Google Shape;78;p16"/>
          <p:cNvPicPr preferRelativeResize="0"/>
          <p:nvPr/>
        </p:nvPicPr>
        <p:blipFill rotWithShape="1">
          <a:blip r:embed="rId3">
            <a:alphaModFix/>
          </a:blip>
          <a:srcRect/>
          <a:stretch/>
        </p:blipFill>
        <p:spPr>
          <a:xfrm>
            <a:off x="1373625" y="1214600"/>
            <a:ext cx="6145801" cy="3272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1042150" y="218550"/>
            <a:ext cx="51978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a:t>Preprocessing Input Images</a:t>
            </a:r>
            <a:endParaRPr/>
          </a:p>
        </p:txBody>
      </p:sp>
      <p:grpSp>
        <p:nvGrpSpPr>
          <p:cNvPr id="84" name="Google Shape;84;p17"/>
          <p:cNvGrpSpPr/>
          <p:nvPr/>
        </p:nvGrpSpPr>
        <p:grpSpPr>
          <a:xfrm>
            <a:off x="2799212" y="1247604"/>
            <a:ext cx="2710362" cy="3625934"/>
            <a:chOff x="3301300" y="1213438"/>
            <a:chExt cx="2541362" cy="3569887"/>
          </a:xfrm>
        </p:grpSpPr>
        <p:sp>
          <p:nvSpPr>
            <p:cNvPr id="85" name="Google Shape;85;p17"/>
            <p:cNvSpPr txBox="1"/>
            <p:nvPr/>
          </p:nvSpPr>
          <p:spPr>
            <a:xfrm>
              <a:off x="3301300" y="1213438"/>
              <a:ext cx="2541300" cy="57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BRIGHTNESS</a:t>
              </a:r>
              <a:endParaRPr/>
            </a:p>
            <a:p>
              <a:pPr marL="0" lvl="0" indent="0" algn="ctr" rtl="0">
                <a:spcBef>
                  <a:spcPts val="0"/>
                </a:spcBef>
                <a:spcAft>
                  <a:spcPts val="0"/>
                </a:spcAft>
                <a:buNone/>
              </a:pPr>
              <a:r>
                <a:rPr lang="en-GB"/>
                <a:t>(Value-185px)</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86" name="Google Shape;86;p17"/>
            <p:cNvSpPr txBox="1"/>
            <p:nvPr/>
          </p:nvSpPr>
          <p:spPr>
            <a:xfrm>
              <a:off x="3301300" y="2225321"/>
              <a:ext cx="2541300" cy="390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GRAYSCALE</a:t>
              </a:r>
              <a:endParaRPr/>
            </a:p>
          </p:txBody>
        </p:sp>
        <p:sp>
          <p:nvSpPr>
            <p:cNvPr id="87" name="Google Shape;87;p17"/>
            <p:cNvSpPr txBox="1"/>
            <p:nvPr/>
          </p:nvSpPr>
          <p:spPr>
            <a:xfrm>
              <a:off x="3301359" y="3240928"/>
              <a:ext cx="2541300" cy="57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GAUSSIAN BLUR</a:t>
              </a:r>
              <a:endParaRPr/>
            </a:p>
            <a:p>
              <a:pPr marL="0" lvl="0" indent="0" algn="ctr" rtl="0">
                <a:spcBef>
                  <a:spcPts val="0"/>
                </a:spcBef>
                <a:spcAft>
                  <a:spcPts val="0"/>
                </a:spcAft>
                <a:buNone/>
              </a:pPr>
              <a:r>
                <a:rPr lang="en-GB"/>
                <a:t>(Kernel-7x7)</a:t>
              </a:r>
              <a:endParaRPr/>
            </a:p>
          </p:txBody>
        </p:sp>
        <p:sp>
          <p:nvSpPr>
            <p:cNvPr id="88" name="Google Shape;88;p17"/>
            <p:cNvSpPr txBox="1"/>
            <p:nvPr/>
          </p:nvSpPr>
          <p:spPr>
            <a:xfrm>
              <a:off x="3301362" y="4205224"/>
              <a:ext cx="2541300" cy="57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THRESHOLD</a:t>
              </a:r>
              <a:endParaRPr/>
            </a:p>
            <a:p>
              <a:pPr marL="0" lvl="0" indent="0" algn="ctr" rtl="0">
                <a:spcBef>
                  <a:spcPts val="0"/>
                </a:spcBef>
                <a:spcAft>
                  <a:spcPts val="0"/>
                </a:spcAft>
                <a:buNone/>
              </a:pPr>
              <a:r>
                <a:rPr lang="en-GB"/>
                <a:t>(Value-150px)</a:t>
              </a:r>
              <a:endParaRPr/>
            </a:p>
          </p:txBody>
        </p:sp>
        <p:cxnSp>
          <p:nvCxnSpPr>
            <p:cNvPr id="89" name="Google Shape;89;p17"/>
            <p:cNvCxnSpPr>
              <a:endCxn id="86" idx="0"/>
            </p:cNvCxnSpPr>
            <p:nvPr/>
          </p:nvCxnSpPr>
          <p:spPr>
            <a:xfrm>
              <a:off x="4571950" y="1681121"/>
              <a:ext cx="0" cy="544200"/>
            </a:xfrm>
            <a:prstGeom prst="straightConnector1">
              <a:avLst/>
            </a:prstGeom>
            <a:noFill/>
            <a:ln w="9525" cap="flat" cmpd="sng">
              <a:solidFill>
                <a:srgbClr val="595959"/>
              </a:solidFill>
              <a:prstDash val="solid"/>
              <a:round/>
              <a:headEnd type="none" w="med" len="med"/>
              <a:tailEnd type="triangle" w="med" len="med"/>
            </a:ln>
          </p:spPr>
        </p:cxnSp>
        <p:cxnSp>
          <p:nvCxnSpPr>
            <p:cNvPr id="90" name="Google Shape;90;p17"/>
            <p:cNvCxnSpPr>
              <a:stCxn id="86" idx="2"/>
              <a:endCxn id="87" idx="0"/>
            </p:cNvCxnSpPr>
            <p:nvPr/>
          </p:nvCxnSpPr>
          <p:spPr>
            <a:xfrm>
              <a:off x="4571950" y="2616221"/>
              <a:ext cx="0" cy="624600"/>
            </a:xfrm>
            <a:prstGeom prst="straightConnector1">
              <a:avLst/>
            </a:prstGeom>
            <a:noFill/>
            <a:ln w="9525" cap="flat" cmpd="sng">
              <a:solidFill>
                <a:srgbClr val="595959"/>
              </a:solidFill>
              <a:prstDash val="solid"/>
              <a:round/>
              <a:headEnd type="none" w="med" len="med"/>
              <a:tailEnd type="triangle" w="med" len="med"/>
            </a:ln>
          </p:spPr>
        </p:cxnSp>
        <p:cxnSp>
          <p:nvCxnSpPr>
            <p:cNvPr id="91" name="Google Shape;91;p17"/>
            <p:cNvCxnSpPr>
              <a:stCxn id="87" idx="2"/>
              <a:endCxn id="88" idx="0"/>
            </p:cNvCxnSpPr>
            <p:nvPr/>
          </p:nvCxnSpPr>
          <p:spPr>
            <a:xfrm>
              <a:off x="4572009" y="3819028"/>
              <a:ext cx="0" cy="386400"/>
            </a:xfrm>
            <a:prstGeom prst="straightConnector1">
              <a:avLst/>
            </a:prstGeom>
            <a:noFill/>
            <a:ln w="9525" cap="flat" cmpd="sng">
              <a:solidFill>
                <a:srgbClr val="595959"/>
              </a:solidFill>
              <a:prstDash val="solid"/>
              <a:round/>
              <a:headEnd type="none" w="med" len="med"/>
              <a:tailEnd type="triangle" w="med" len="med"/>
            </a:ln>
          </p:spPr>
        </p:cxnSp>
      </p:grpSp>
      <p:pic>
        <p:nvPicPr>
          <p:cNvPr id="92" name="Google Shape;92;p17"/>
          <p:cNvPicPr preferRelativeResize="0"/>
          <p:nvPr/>
        </p:nvPicPr>
        <p:blipFill rotWithShape="1">
          <a:blip r:embed="rId3">
            <a:alphaModFix/>
          </a:blip>
          <a:srcRect r="80580" b="83188"/>
          <a:stretch/>
        </p:blipFill>
        <p:spPr>
          <a:xfrm>
            <a:off x="6351550" y="-1"/>
            <a:ext cx="907175" cy="1009791"/>
          </a:xfrm>
          <a:prstGeom prst="rect">
            <a:avLst/>
          </a:prstGeom>
          <a:noFill/>
          <a:ln w="12700" cap="flat" cmpd="sng">
            <a:solidFill>
              <a:srgbClr val="000000"/>
            </a:solidFill>
            <a:prstDash val="solid"/>
            <a:miter lim="8000"/>
            <a:headEnd type="none" w="sm" len="sm"/>
            <a:tailEnd type="none" w="sm" len="sm"/>
          </a:ln>
        </p:spPr>
      </p:pic>
      <p:pic>
        <p:nvPicPr>
          <p:cNvPr id="93" name="Google Shape;93;p17"/>
          <p:cNvPicPr preferRelativeResize="0"/>
          <p:nvPr/>
        </p:nvPicPr>
        <p:blipFill rotWithShape="1">
          <a:blip r:embed="rId3">
            <a:alphaModFix/>
          </a:blip>
          <a:srcRect l="19866" r="60713" b="83188"/>
          <a:stretch/>
        </p:blipFill>
        <p:spPr>
          <a:xfrm>
            <a:off x="6351550" y="1012333"/>
            <a:ext cx="907175" cy="1009791"/>
          </a:xfrm>
          <a:prstGeom prst="rect">
            <a:avLst/>
          </a:prstGeom>
          <a:noFill/>
          <a:ln w="12700" cap="flat" cmpd="sng">
            <a:solidFill>
              <a:srgbClr val="000000"/>
            </a:solidFill>
            <a:prstDash val="solid"/>
            <a:miter lim="8000"/>
            <a:headEnd type="none" w="sm" len="sm"/>
            <a:tailEnd type="none" w="sm" len="sm"/>
          </a:ln>
        </p:spPr>
      </p:pic>
      <p:pic>
        <p:nvPicPr>
          <p:cNvPr id="94" name="Google Shape;94;p17"/>
          <p:cNvPicPr preferRelativeResize="0"/>
          <p:nvPr/>
        </p:nvPicPr>
        <p:blipFill rotWithShape="1">
          <a:blip r:embed="rId3">
            <a:alphaModFix/>
          </a:blip>
          <a:srcRect l="39497" r="42272" b="83188"/>
          <a:stretch/>
        </p:blipFill>
        <p:spPr>
          <a:xfrm>
            <a:off x="6351550" y="2025146"/>
            <a:ext cx="907175" cy="1075723"/>
          </a:xfrm>
          <a:prstGeom prst="rect">
            <a:avLst/>
          </a:prstGeom>
          <a:noFill/>
          <a:ln w="12700" cap="flat" cmpd="sng">
            <a:solidFill>
              <a:srgbClr val="000000"/>
            </a:solidFill>
            <a:prstDash val="solid"/>
            <a:miter lim="8000"/>
            <a:headEnd type="none" w="sm" len="sm"/>
            <a:tailEnd type="none" w="sm" len="sm"/>
          </a:ln>
        </p:spPr>
      </p:pic>
      <p:pic>
        <p:nvPicPr>
          <p:cNvPr id="95" name="Google Shape;95;p17"/>
          <p:cNvPicPr preferRelativeResize="0"/>
          <p:nvPr/>
        </p:nvPicPr>
        <p:blipFill rotWithShape="1">
          <a:blip r:embed="rId3">
            <a:alphaModFix/>
          </a:blip>
          <a:srcRect l="61290" r="20479" b="83188"/>
          <a:stretch/>
        </p:blipFill>
        <p:spPr>
          <a:xfrm>
            <a:off x="6351550" y="3103918"/>
            <a:ext cx="907175" cy="1009767"/>
          </a:xfrm>
          <a:prstGeom prst="rect">
            <a:avLst/>
          </a:prstGeom>
          <a:noFill/>
          <a:ln w="12700" cap="flat" cmpd="sng">
            <a:solidFill>
              <a:srgbClr val="000000"/>
            </a:solidFill>
            <a:prstDash val="solid"/>
            <a:miter lim="8000"/>
            <a:headEnd type="none" w="sm" len="sm"/>
            <a:tailEnd type="none" w="sm" len="sm"/>
          </a:ln>
        </p:spPr>
      </p:pic>
      <p:pic>
        <p:nvPicPr>
          <p:cNvPr id="96" name="Google Shape;96;p17"/>
          <p:cNvPicPr preferRelativeResize="0"/>
          <p:nvPr/>
        </p:nvPicPr>
        <p:blipFill rotWithShape="1">
          <a:blip r:embed="rId3">
            <a:alphaModFix/>
          </a:blip>
          <a:srcRect l="79484" b="83188"/>
          <a:stretch/>
        </p:blipFill>
        <p:spPr>
          <a:xfrm>
            <a:off x="6351550" y="4102031"/>
            <a:ext cx="907175" cy="955843"/>
          </a:xfrm>
          <a:prstGeom prst="rect">
            <a:avLst/>
          </a:prstGeom>
          <a:noFill/>
          <a:ln w="127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8"/>
          <p:cNvPicPr preferRelativeResize="0"/>
          <p:nvPr/>
        </p:nvPicPr>
        <p:blipFill rotWithShape="1">
          <a:blip r:embed="rId3">
            <a:alphaModFix/>
          </a:blip>
          <a:srcRect t="17178" b="17079"/>
          <a:stretch/>
        </p:blipFill>
        <p:spPr>
          <a:xfrm>
            <a:off x="1956975" y="905150"/>
            <a:ext cx="5230050" cy="4116625"/>
          </a:xfrm>
          <a:prstGeom prst="rect">
            <a:avLst/>
          </a:prstGeom>
          <a:noFill/>
          <a:ln w="12700" cap="flat" cmpd="sng">
            <a:solidFill>
              <a:srgbClr val="000000"/>
            </a:solidFill>
            <a:prstDash val="solid"/>
            <a:miter lim="8000"/>
            <a:headEnd type="none" w="sm" len="sm"/>
            <a:tailEnd type="none" w="sm" len="sm"/>
          </a:ln>
        </p:spPr>
      </p:pic>
      <p:sp>
        <p:nvSpPr>
          <p:cNvPr id="102" name="Google Shape;102;p18"/>
          <p:cNvSpPr txBox="1"/>
          <p:nvPr/>
        </p:nvSpPr>
        <p:spPr>
          <a:xfrm>
            <a:off x="1871225" y="177350"/>
            <a:ext cx="5528100" cy="849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b="1">
                <a:solidFill>
                  <a:schemeClr val="dk1"/>
                </a:solidFill>
                <a:latin typeface="Times New Roman"/>
                <a:ea typeface="Times New Roman"/>
                <a:cs typeface="Times New Roman"/>
                <a:sym typeface="Times New Roman"/>
              </a:rPr>
              <a:t>    </a:t>
            </a:r>
            <a:r>
              <a:rPr lang="en-GB" b="1">
                <a:solidFill>
                  <a:schemeClr val="dk1"/>
                </a:solidFill>
                <a:latin typeface="Times New Roman"/>
                <a:ea typeface="Times New Roman"/>
                <a:cs typeface="Times New Roman"/>
                <a:sym typeface="Times New Roman"/>
              </a:rPr>
              <a:t> Input	     Brightness       Grayscale       Blurred         Threshold</a:t>
            </a:r>
            <a:endParaRPr b="1">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b="1">
                <a:solidFill>
                  <a:schemeClr val="dk1"/>
                </a:solidFill>
                <a:latin typeface="Times New Roman"/>
                <a:ea typeface="Times New Roman"/>
                <a:cs typeface="Times New Roman"/>
                <a:sym typeface="Times New Roman"/>
              </a:rPr>
              <a:t>     Image            Image               Image             Image           Image</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1755625" y="201050"/>
            <a:ext cx="595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Segmenting Preprocessed Images</a:t>
            </a:r>
            <a:endParaRPr/>
          </a:p>
        </p:txBody>
      </p:sp>
      <p:pic>
        <p:nvPicPr>
          <p:cNvPr id="108" name="Google Shape;108;p19"/>
          <p:cNvPicPr preferRelativeResize="0"/>
          <p:nvPr/>
        </p:nvPicPr>
        <p:blipFill>
          <a:blip r:embed="rId3">
            <a:alphaModFix/>
          </a:blip>
          <a:stretch>
            <a:fillRect/>
          </a:stretch>
        </p:blipFill>
        <p:spPr>
          <a:xfrm>
            <a:off x="293325" y="839425"/>
            <a:ext cx="4129801" cy="4019275"/>
          </a:xfrm>
          <a:prstGeom prst="rect">
            <a:avLst/>
          </a:prstGeom>
          <a:noFill/>
          <a:ln w="12700" cap="flat" cmpd="sng">
            <a:solidFill>
              <a:srgbClr val="000000"/>
            </a:solidFill>
            <a:prstDash val="solid"/>
            <a:miter lim="8000"/>
            <a:headEnd type="none" w="sm" len="sm"/>
            <a:tailEnd type="none" w="sm" len="sm"/>
          </a:ln>
        </p:spPr>
      </p:pic>
      <p:pic>
        <p:nvPicPr>
          <p:cNvPr id="109" name="Google Shape;109;p19"/>
          <p:cNvPicPr preferRelativeResize="0"/>
          <p:nvPr/>
        </p:nvPicPr>
        <p:blipFill>
          <a:blip r:embed="rId4">
            <a:alphaModFix/>
          </a:blip>
          <a:stretch>
            <a:fillRect/>
          </a:stretch>
        </p:blipFill>
        <p:spPr>
          <a:xfrm>
            <a:off x="4763625" y="773750"/>
            <a:ext cx="3290180" cy="1640500"/>
          </a:xfrm>
          <a:prstGeom prst="rect">
            <a:avLst/>
          </a:prstGeom>
          <a:noFill/>
          <a:ln>
            <a:noFill/>
          </a:ln>
        </p:spPr>
      </p:pic>
      <p:pic>
        <p:nvPicPr>
          <p:cNvPr id="110" name="Google Shape;110;p19"/>
          <p:cNvPicPr preferRelativeResize="0"/>
          <p:nvPr/>
        </p:nvPicPr>
        <p:blipFill>
          <a:blip r:embed="rId5">
            <a:alphaModFix/>
          </a:blip>
          <a:stretch>
            <a:fillRect/>
          </a:stretch>
        </p:blipFill>
        <p:spPr>
          <a:xfrm>
            <a:off x="5333125" y="1176100"/>
            <a:ext cx="2151174" cy="2909126"/>
          </a:xfrm>
          <a:prstGeom prst="rect">
            <a:avLst/>
          </a:prstGeom>
          <a:noFill/>
          <a:ln w="9525" cap="flat" cmpd="sng">
            <a:solidFill>
              <a:schemeClr val="dk2"/>
            </a:solidFill>
            <a:prstDash val="solid"/>
            <a:round/>
            <a:headEnd type="none" w="sm" len="sm"/>
            <a:tailEnd type="none" w="sm" len="sm"/>
          </a:ln>
        </p:spPr>
      </p:pic>
      <p:grpSp>
        <p:nvGrpSpPr>
          <p:cNvPr id="111" name="Google Shape;111;p19"/>
          <p:cNvGrpSpPr/>
          <p:nvPr/>
        </p:nvGrpSpPr>
        <p:grpSpPr>
          <a:xfrm>
            <a:off x="5195476" y="2347094"/>
            <a:ext cx="2858319" cy="1900573"/>
            <a:chOff x="4272450" y="1728748"/>
            <a:chExt cx="4272525" cy="3244406"/>
          </a:xfrm>
        </p:grpSpPr>
        <p:pic>
          <p:nvPicPr>
            <p:cNvPr id="112" name="Google Shape;112;p19"/>
            <p:cNvPicPr preferRelativeResize="0"/>
            <p:nvPr/>
          </p:nvPicPr>
          <p:blipFill>
            <a:blip r:embed="rId6">
              <a:alphaModFix/>
            </a:blip>
            <a:stretch>
              <a:fillRect/>
            </a:stretch>
          </p:blipFill>
          <p:spPr>
            <a:xfrm>
              <a:off x="5508174" y="3617224"/>
              <a:ext cx="1132800" cy="1338762"/>
            </a:xfrm>
            <a:prstGeom prst="rect">
              <a:avLst/>
            </a:prstGeom>
            <a:noFill/>
            <a:ln w="9525" cap="flat" cmpd="sng">
              <a:solidFill>
                <a:srgbClr val="000000"/>
              </a:solidFill>
              <a:prstDash val="solid"/>
              <a:round/>
              <a:headEnd type="none" w="sm" len="sm"/>
              <a:tailEnd type="none" w="sm" len="sm"/>
            </a:ln>
          </p:spPr>
        </p:pic>
        <p:pic>
          <p:nvPicPr>
            <p:cNvPr id="113" name="Google Shape;113;p19"/>
            <p:cNvPicPr preferRelativeResize="0"/>
            <p:nvPr/>
          </p:nvPicPr>
          <p:blipFill>
            <a:blip r:embed="rId7">
              <a:alphaModFix/>
            </a:blip>
            <a:stretch>
              <a:fillRect/>
            </a:stretch>
          </p:blipFill>
          <p:spPr>
            <a:xfrm>
              <a:off x="6981174" y="3617224"/>
              <a:ext cx="989200" cy="1355930"/>
            </a:xfrm>
            <a:prstGeom prst="rect">
              <a:avLst/>
            </a:prstGeom>
            <a:noFill/>
            <a:ln w="9525" cap="flat" cmpd="sng">
              <a:solidFill>
                <a:srgbClr val="000000"/>
              </a:solidFill>
              <a:prstDash val="solid"/>
              <a:round/>
              <a:headEnd type="none" w="sm" len="sm"/>
              <a:tailEnd type="none" w="sm" len="sm"/>
            </a:ln>
          </p:spPr>
        </p:pic>
        <p:pic>
          <p:nvPicPr>
            <p:cNvPr id="114" name="Google Shape;114;p19"/>
            <p:cNvPicPr preferRelativeResize="0"/>
            <p:nvPr/>
          </p:nvPicPr>
          <p:blipFill>
            <a:blip r:embed="rId8">
              <a:alphaModFix/>
            </a:blip>
            <a:stretch>
              <a:fillRect/>
            </a:stretch>
          </p:blipFill>
          <p:spPr>
            <a:xfrm>
              <a:off x="4272450" y="1751499"/>
              <a:ext cx="989206" cy="1640500"/>
            </a:xfrm>
            <a:prstGeom prst="rect">
              <a:avLst/>
            </a:prstGeom>
            <a:noFill/>
            <a:ln w="9525" cap="flat" cmpd="sng">
              <a:solidFill>
                <a:srgbClr val="000000"/>
              </a:solidFill>
              <a:prstDash val="solid"/>
              <a:round/>
              <a:headEnd type="none" w="sm" len="sm"/>
              <a:tailEnd type="none" w="sm" len="sm"/>
            </a:ln>
          </p:spPr>
        </p:pic>
        <p:pic>
          <p:nvPicPr>
            <p:cNvPr id="115" name="Google Shape;115;p19"/>
            <p:cNvPicPr preferRelativeResize="0"/>
            <p:nvPr/>
          </p:nvPicPr>
          <p:blipFill>
            <a:blip r:embed="rId9">
              <a:alphaModFix/>
            </a:blip>
            <a:stretch>
              <a:fillRect/>
            </a:stretch>
          </p:blipFill>
          <p:spPr>
            <a:xfrm>
              <a:off x="5405248" y="1728748"/>
              <a:ext cx="1767150" cy="1543600"/>
            </a:xfrm>
            <a:prstGeom prst="rect">
              <a:avLst/>
            </a:prstGeom>
            <a:noFill/>
            <a:ln w="9525" cap="flat" cmpd="sng">
              <a:solidFill>
                <a:srgbClr val="000000"/>
              </a:solidFill>
              <a:prstDash val="solid"/>
              <a:round/>
              <a:headEnd type="none" w="sm" len="sm"/>
              <a:tailEnd type="none" w="sm" len="sm"/>
            </a:ln>
          </p:spPr>
        </p:pic>
        <p:pic>
          <p:nvPicPr>
            <p:cNvPr id="116" name="Google Shape;116;p19"/>
            <p:cNvPicPr preferRelativeResize="0"/>
            <p:nvPr/>
          </p:nvPicPr>
          <p:blipFill>
            <a:blip r:embed="rId10">
              <a:alphaModFix/>
            </a:blip>
            <a:stretch>
              <a:fillRect/>
            </a:stretch>
          </p:blipFill>
          <p:spPr>
            <a:xfrm>
              <a:off x="7315999" y="1728750"/>
              <a:ext cx="1228976" cy="1543600"/>
            </a:xfrm>
            <a:prstGeom prst="rect">
              <a:avLst/>
            </a:prstGeom>
            <a:noFill/>
            <a:ln w="9525" cap="flat" cmpd="sng">
              <a:solidFill>
                <a:srgbClr val="000000"/>
              </a:solidFill>
              <a:prstDash val="solid"/>
              <a:round/>
              <a:headEnd type="none" w="sm" len="sm"/>
              <a:tailEnd type="none" w="sm" len="sm"/>
            </a:ln>
          </p:spPr>
        </p:pic>
        <p:pic>
          <p:nvPicPr>
            <p:cNvPr id="117" name="Google Shape;117;p19"/>
            <p:cNvPicPr preferRelativeResize="0"/>
            <p:nvPr/>
          </p:nvPicPr>
          <p:blipFill>
            <a:blip r:embed="rId11">
              <a:alphaModFix/>
            </a:blip>
            <a:stretch>
              <a:fillRect/>
            </a:stretch>
          </p:blipFill>
          <p:spPr>
            <a:xfrm>
              <a:off x="4272450" y="3617224"/>
              <a:ext cx="1132800" cy="1327484"/>
            </a:xfrm>
            <a:prstGeom prst="rect">
              <a:avLst/>
            </a:prstGeom>
            <a:noFill/>
            <a:ln w="9525" cap="flat" cmpd="sng">
              <a:solidFill>
                <a:srgbClr val="000000"/>
              </a:solidFill>
              <a:prstDash val="solid"/>
              <a:round/>
              <a:headEnd type="none" w="sm" len="sm"/>
              <a:tailEnd type="none" w="sm" len="sm"/>
            </a:ln>
          </p:spPr>
        </p:pic>
      </p:grpSp>
      <p:grpSp>
        <p:nvGrpSpPr>
          <p:cNvPr id="118" name="Google Shape;118;p19"/>
          <p:cNvGrpSpPr/>
          <p:nvPr/>
        </p:nvGrpSpPr>
        <p:grpSpPr>
          <a:xfrm>
            <a:off x="4763625" y="3624388"/>
            <a:ext cx="3360477" cy="1041477"/>
            <a:chOff x="123960" y="3361696"/>
            <a:chExt cx="6035339" cy="1781826"/>
          </a:xfrm>
        </p:grpSpPr>
        <p:pic>
          <p:nvPicPr>
            <p:cNvPr id="119" name="Google Shape;119;p19"/>
            <p:cNvPicPr preferRelativeResize="0"/>
            <p:nvPr/>
          </p:nvPicPr>
          <p:blipFill>
            <a:blip r:embed="rId12">
              <a:alphaModFix/>
            </a:blip>
            <a:stretch>
              <a:fillRect/>
            </a:stretch>
          </p:blipFill>
          <p:spPr>
            <a:xfrm>
              <a:off x="123960" y="3488227"/>
              <a:ext cx="1028900" cy="1528650"/>
            </a:xfrm>
            <a:prstGeom prst="rect">
              <a:avLst/>
            </a:prstGeom>
            <a:noFill/>
            <a:ln w="9525" cap="flat" cmpd="sng">
              <a:solidFill>
                <a:srgbClr val="000000"/>
              </a:solidFill>
              <a:prstDash val="solid"/>
              <a:round/>
              <a:headEnd type="none" w="sm" len="sm"/>
              <a:tailEnd type="none" w="sm" len="sm"/>
            </a:ln>
          </p:spPr>
        </p:pic>
        <p:pic>
          <p:nvPicPr>
            <p:cNvPr id="120" name="Google Shape;120;p19"/>
            <p:cNvPicPr preferRelativeResize="0"/>
            <p:nvPr/>
          </p:nvPicPr>
          <p:blipFill>
            <a:blip r:embed="rId13">
              <a:alphaModFix/>
            </a:blip>
            <a:stretch>
              <a:fillRect/>
            </a:stretch>
          </p:blipFill>
          <p:spPr>
            <a:xfrm>
              <a:off x="1358084" y="3462130"/>
              <a:ext cx="941436" cy="1580925"/>
            </a:xfrm>
            <a:prstGeom prst="rect">
              <a:avLst/>
            </a:prstGeom>
            <a:noFill/>
            <a:ln w="9525" cap="flat" cmpd="sng">
              <a:solidFill>
                <a:srgbClr val="000000"/>
              </a:solidFill>
              <a:prstDash val="solid"/>
              <a:round/>
              <a:headEnd type="none" w="sm" len="sm"/>
              <a:tailEnd type="none" w="sm" len="sm"/>
            </a:ln>
          </p:spPr>
        </p:pic>
        <p:pic>
          <p:nvPicPr>
            <p:cNvPr id="121" name="Google Shape;121;p19"/>
            <p:cNvPicPr preferRelativeResize="0"/>
            <p:nvPr/>
          </p:nvPicPr>
          <p:blipFill>
            <a:blip r:embed="rId14">
              <a:alphaModFix/>
            </a:blip>
            <a:stretch>
              <a:fillRect/>
            </a:stretch>
          </p:blipFill>
          <p:spPr>
            <a:xfrm>
              <a:off x="2504698" y="3361696"/>
              <a:ext cx="1315350" cy="1781826"/>
            </a:xfrm>
            <a:prstGeom prst="rect">
              <a:avLst/>
            </a:prstGeom>
            <a:noFill/>
            <a:ln w="9525" cap="flat" cmpd="sng">
              <a:solidFill>
                <a:srgbClr val="000000"/>
              </a:solidFill>
              <a:prstDash val="solid"/>
              <a:round/>
              <a:headEnd type="none" w="sm" len="sm"/>
              <a:tailEnd type="none" w="sm" len="sm"/>
            </a:ln>
          </p:spPr>
        </p:pic>
        <p:pic>
          <p:nvPicPr>
            <p:cNvPr id="122" name="Google Shape;122;p19"/>
            <p:cNvPicPr preferRelativeResize="0"/>
            <p:nvPr/>
          </p:nvPicPr>
          <p:blipFill>
            <a:blip r:embed="rId15">
              <a:alphaModFix/>
            </a:blip>
            <a:stretch>
              <a:fillRect/>
            </a:stretch>
          </p:blipFill>
          <p:spPr>
            <a:xfrm>
              <a:off x="3937601" y="3437856"/>
              <a:ext cx="571802" cy="1629425"/>
            </a:xfrm>
            <a:prstGeom prst="rect">
              <a:avLst/>
            </a:prstGeom>
            <a:noFill/>
            <a:ln w="9525" cap="flat" cmpd="sng">
              <a:solidFill>
                <a:srgbClr val="000000"/>
              </a:solidFill>
              <a:prstDash val="solid"/>
              <a:round/>
              <a:headEnd type="none" w="sm" len="sm"/>
              <a:tailEnd type="none" w="sm" len="sm"/>
            </a:ln>
          </p:spPr>
        </p:pic>
        <p:pic>
          <p:nvPicPr>
            <p:cNvPr id="123" name="Google Shape;123;p19"/>
            <p:cNvPicPr preferRelativeResize="0"/>
            <p:nvPr/>
          </p:nvPicPr>
          <p:blipFill>
            <a:blip r:embed="rId16">
              <a:alphaModFix/>
            </a:blip>
            <a:stretch>
              <a:fillRect/>
            </a:stretch>
          </p:blipFill>
          <p:spPr>
            <a:xfrm>
              <a:off x="4744450" y="3523739"/>
              <a:ext cx="1414850" cy="1457725"/>
            </a:xfrm>
            <a:prstGeom prst="rect">
              <a:avLst/>
            </a:prstGeom>
            <a:noFill/>
            <a:ln w="9525" cap="flat" cmpd="sng">
              <a:solidFill>
                <a:srgbClr val="000000"/>
              </a:solidFill>
              <a:prstDash val="solid"/>
              <a:round/>
              <a:headEnd type="none" w="sm" len="sm"/>
              <a:tailEnd type="none" w="sm" len="sm"/>
            </a:ln>
          </p:spPr>
        </p:pic>
      </p:grpSp>
      <p:grpSp>
        <p:nvGrpSpPr>
          <p:cNvPr id="124" name="Google Shape;124;p19"/>
          <p:cNvGrpSpPr/>
          <p:nvPr/>
        </p:nvGrpSpPr>
        <p:grpSpPr>
          <a:xfrm>
            <a:off x="4981425" y="2710338"/>
            <a:ext cx="2733701" cy="914050"/>
            <a:chOff x="2147150" y="1669688"/>
            <a:chExt cx="2733701" cy="914050"/>
          </a:xfrm>
        </p:grpSpPr>
        <p:pic>
          <p:nvPicPr>
            <p:cNvPr id="125" name="Google Shape;125;p19"/>
            <p:cNvPicPr preferRelativeResize="0"/>
            <p:nvPr/>
          </p:nvPicPr>
          <p:blipFill>
            <a:blip r:embed="rId17">
              <a:alphaModFix/>
            </a:blip>
            <a:stretch>
              <a:fillRect/>
            </a:stretch>
          </p:blipFill>
          <p:spPr>
            <a:xfrm>
              <a:off x="2147150" y="1994600"/>
              <a:ext cx="1409225" cy="264225"/>
            </a:xfrm>
            <a:prstGeom prst="rect">
              <a:avLst/>
            </a:prstGeom>
            <a:noFill/>
            <a:ln w="12700" cap="flat" cmpd="sng">
              <a:solidFill>
                <a:srgbClr val="000000"/>
              </a:solidFill>
              <a:prstDash val="solid"/>
              <a:miter lim="8000"/>
              <a:headEnd type="none" w="sm" len="sm"/>
              <a:tailEnd type="none" w="sm" len="sm"/>
            </a:ln>
          </p:spPr>
        </p:pic>
        <p:pic>
          <p:nvPicPr>
            <p:cNvPr id="126" name="Google Shape;126;p19"/>
            <p:cNvPicPr preferRelativeResize="0"/>
            <p:nvPr/>
          </p:nvPicPr>
          <p:blipFill rotWithShape="1">
            <a:blip r:embed="rId18">
              <a:alphaModFix/>
            </a:blip>
            <a:srcRect t="16402" b="11685"/>
            <a:stretch/>
          </p:blipFill>
          <p:spPr>
            <a:xfrm>
              <a:off x="3894101" y="1669688"/>
              <a:ext cx="986750" cy="914050"/>
            </a:xfrm>
            <a:prstGeom prst="rect">
              <a:avLst/>
            </a:prstGeom>
            <a:noFill/>
            <a:ln w="12700" cap="flat" cmpd="sng">
              <a:solidFill>
                <a:srgbClr val="000000"/>
              </a:solidFill>
              <a:prstDash val="solid"/>
              <a:miter lim="8000"/>
              <a:headEnd type="none" w="sm" len="sm"/>
              <a:tailEnd type="none" w="sm" len="sm"/>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2847425" y="473850"/>
            <a:ext cx="379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Dataset</a:t>
            </a:r>
            <a:endParaRPr dirty="0"/>
          </a:p>
        </p:txBody>
      </p:sp>
      <p:sp>
        <p:nvSpPr>
          <p:cNvPr id="132" name="Google Shape;132;p20"/>
          <p:cNvSpPr txBox="1">
            <a:spLocks noGrp="1"/>
          </p:cNvSpPr>
          <p:nvPr>
            <p:ph type="body" idx="1"/>
          </p:nvPr>
        </p:nvSpPr>
        <p:spPr>
          <a:xfrm>
            <a:off x="311700" y="1152475"/>
            <a:ext cx="8520600" cy="1109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EMNIST dataset and “Handwritten math symbols dataset” from Kaggle </a:t>
            </a:r>
          </a:p>
          <a:p>
            <a:pPr lvl="0"/>
            <a:r>
              <a:rPr lang="en-GB" dirty="0"/>
              <a:t>(0-9), (</a:t>
            </a:r>
            <a:r>
              <a:rPr lang="en-GB" dirty="0" err="1"/>
              <a:t>a,b,c,d,u,v,w,x,y,z</a:t>
            </a:r>
            <a:r>
              <a:rPr lang="en-GB" dirty="0"/>
              <a:t>), (+,-,*,’(‘,’)’ ,÷) totalling 26 input characters and 2471 images for each character</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4" name="Picture 3" descr="A close up of text on a white surface&#10;&#10;Description automatically generated">
            <a:extLst>
              <a:ext uri="{FF2B5EF4-FFF2-40B4-BE49-F238E27FC236}">
                <a16:creationId xmlns:a16="http://schemas.microsoft.com/office/drawing/2014/main" id="{03B22FD7-1E88-428E-A14F-556F0882AA51}"/>
              </a:ext>
            </a:extLst>
          </p:cNvPr>
          <p:cNvPicPr>
            <a:picLocks noChangeAspect="1"/>
          </p:cNvPicPr>
          <p:nvPr/>
        </p:nvPicPr>
        <p:blipFill>
          <a:blip r:embed="rId3"/>
          <a:stretch>
            <a:fillRect/>
          </a:stretch>
        </p:blipFill>
        <p:spPr>
          <a:xfrm>
            <a:off x="435131" y="2261875"/>
            <a:ext cx="3511480" cy="2065576"/>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02673327-4122-47B0-9D92-F1501A063557}"/>
              </a:ext>
            </a:extLst>
          </p:cNvPr>
          <p:cNvPicPr>
            <a:picLocks noChangeAspect="1"/>
          </p:cNvPicPr>
          <p:nvPr/>
        </p:nvPicPr>
        <p:blipFill rotWithShape="1">
          <a:blip r:embed="rId4"/>
          <a:srcRect l="11628" t="16491" r="5466" b="22368"/>
          <a:stretch/>
        </p:blipFill>
        <p:spPr>
          <a:xfrm>
            <a:off x="4239017" y="2261875"/>
            <a:ext cx="4300876" cy="1781629"/>
          </a:xfrm>
          <a:prstGeom prst="rect">
            <a:avLst/>
          </a:prstGeom>
        </p:spPr>
      </p:pic>
      <p:pic>
        <p:nvPicPr>
          <p:cNvPr id="3" name="Picture 2">
            <a:extLst>
              <a:ext uri="{FF2B5EF4-FFF2-40B4-BE49-F238E27FC236}">
                <a16:creationId xmlns:a16="http://schemas.microsoft.com/office/drawing/2014/main" id="{EA7D3AB1-A72F-4B32-BA7A-2692566AE0F0}"/>
              </a:ext>
            </a:extLst>
          </p:cNvPr>
          <p:cNvPicPr>
            <a:picLocks noChangeAspect="1"/>
          </p:cNvPicPr>
          <p:nvPr/>
        </p:nvPicPr>
        <p:blipFill>
          <a:blip r:embed="rId5"/>
          <a:stretch>
            <a:fillRect/>
          </a:stretch>
        </p:blipFill>
        <p:spPr>
          <a:xfrm>
            <a:off x="4357687" y="4260961"/>
            <a:ext cx="428625" cy="428625"/>
          </a:xfrm>
          <a:prstGeom prst="rect">
            <a:avLst/>
          </a:prstGeom>
        </p:spPr>
      </p:pic>
      <p:pic>
        <p:nvPicPr>
          <p:cNvPr id="7" name="Picture 6">
            <a:extLst>
              <a:ext uri="{FF2B5EF4-FFF2-40B4-BE49-F238E27FC236}">
                <a16:creationId xmlns:a16="http://schemas.microsoft.com/office/drawing/2014/main" id="{51021A6C-F055-44A0-927E-8ED068FBC35D}"/>
              </a:ext>
            </a:extLst>
          </p:cNvPr>
          <p:cNvPicPr>
            <a:picLocks noChangeAspect="1"/>
          </p:cNvPicPr>
          <p:nvPr/>
        </p:nvPicPr>
        <p:blipFill>
          <a:blip r:embed="rId6"/>
          <a:stretch>
            <a:fillRect/>
          </a:stretch>
        </p:blipFill>
        <p:spPr>
          <a:xfrm>
            <a:off x="5197388" y="4260960"/>
            <a:ext cx="428625" cy="428625"/>
          </a:xfrm>
          <a:prstGeom prst="rect">
            <a:avLst/>
          </a:prstGeom>
        </p:spPr>
      </p:pic>
      <p:pic>
        <p:nvPicPr>
          <p:cNvPr id="9" name="Picture 8">
            <a:extLst>
              <a:ext uri="{FF2B5EF4-FFF2-40B4-BE49-F238E27FC236}">
                <a16:creationId xmlns:a16="http://schemas.microsoft.com/office/drawing/2014/main" id="{D3A34670-14E9-4A4A-BA45-B322C570C73E}"/>
              </a:ext>
            </a:extLst>
          </p:cNvPr>
          <p:cNvPicPr>
            <a:picLocks noChangeAspect="1"/>
          </p:cNvPicPr>
          <p:nvPr/>
        </p:nvPicPr>
        <p:blipFill>
          <a:blip r:embed="rId7"/>
          <a:stretch>
            <a:fillRect/>
          </a:stretch>
        </p:blipFill>
        <p:spPr>
          <a:xfrm>
            <a:off x="6037089" y="4248998"/>
            <a:ext cx="428625" cy="428625"/>
          </a:xfrm>
          <a:prstGeom prst="rect">
            <a:avLst/>
          </a:prstGeom>
        </p:spPr>
      </p:pic>
      <p:pic>
        <p:nvPicPr>
          <p:cNvPr id="11" name="Picture 10">
            <a:extLst>
              <a:ext uri="{FF2B5EF4-FFF2-40B4-BE49-F238E27FC236}">
                <a16:creationId xmlns:a16="http://schemas.microsoft.com/office/drawing/2014/main" id="{3DCD7575-3052-44DD-96AA-E1CDC06CEF53}"/>
              </a:ext>
            </a:extLst>
          </p:cNvPr>
          <p:cNvPicPr>
            <a:picLocks noChangeAspect="1"/>
          </p:cNvPicPr>
          <p:nvPr/>
        </p:nvPicPr>
        <p:blipFill>
          <a:blip r:embed="rId8"/>
          <a:stretch>
            <a:fillRect/>
          </a:stretch>
        </p:blipFill>
        <p:spPr>
          <a:xfrm>
            <a:off x="6919319" y="4248998"/>
            <a:ext cx="428625" cy="4286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2343150" y="473825"/>
            <a:ext cx="500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Problems with dataset</a:t>
            </a:r>
            <a:endParaRPr/>
          </a:p>
        </p:txBody>
      </p:sp>
      <p:sp>
        <p:nvSpPr>
          <p:cNvPr id="138" name="Google Shape;138;p21"/>
          <p:cNvSpPr txBox="1">
            <a:spLocks noGrp="1"/>
          </p:cNvSpPr>
          <p:nvPr>
            <p:ph type="body" idx="1"/>
          </p:nvPr>
        </p:nvSpPr>
        <p:spPr>
          <a:xfrm>
            <a:off x="311700" y="1152475"/>
            <a:ext cx="8520600" cy="4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Fewer images for division operator</a:t>
            </a:r>
            <a:endParaRPr/>
          </a:p>
        </p:txBody>
      </p:sp>
      <p:grpSp>
        <p:nvGrpSpPr>
          <p:cNvPr id="139" name="Google Shape;139;p21"/>
          <p:cNvGrpSpPr/>
          <p:nvPr/>
        </p:nvGrpSpPr>
        <p:grpSpPr>
          <a:xfrm>
            <a:off x="2668700" y="3155263"/>
            <a:ext cx="3038600" cy="1088350"/>
            <a:chOff x="1415225" y="3595438"/>
            <a:chExt cx="3038600" cy="1088350"/>
          </a:xfrm>
        </p:grpSpPr>
        <p:pic>
          <p:nvPicPr>
            <p:cNvPr id="140" name="Google Shape;140;p21"/>
            <p:cNvPicPr preferRelativeResize="0"/>
            <p:nvPr/>
          </p:nvPicPr>
          <p:blipFill>
            <a:blip r:embed="rId3">
              <a:alphaModFix/>
            </a:blip>
            <a:stretch>
              <a:fillRect/>
            </a:stretch>
          </p:blipFill>
          <p:spPr>
            <a:xfrm>
              <a:off x="1415225" y="3621350"/>
              <a:ext cx="1088350" cy="1036525"/>
            </a:xfrm>
            <a:prstGeom prst="rect">
              <a:avLst/>
            </a:prstGeom>
            <a:noFill/>
            <a:ln w="12700" cap="flat" cmpd="sng">
              <a:solidFill>
                <a:srgbClr val="000000"/>
              </a:solidFill>
              <a:prstDash val="solid"/>
              <a:miter lim="8000"/>
              <a:headEnd type="none" w="sm" len="sm"/>
              <a:tailEnd type="none" w="sm" len="sm"/>
            </a:ln>
          </p:spPr>
        </p:pic>
        <p:pic>
          <p:nvPicPr>
            <p:cNvPr id="141" name="Google Shape;141;p21"/>
            <p:cNvPicPr preferRelativeResize="0"/>
            <p:nvPr/>
          </p:nvPicPr>
          <p:blipFill>
            <a:blip r:embed="rId4">
              <a:alphaModFix/>
            </a:blip>
            <a:stretch>
              <a:fillRect/>
            </a:stretch>
          </p:blipFill>
          <p:spPr>
            <a:xfrm>
              <a:off x="3365475" y="3595438"/>
              <a:ext cx="1088350" cy="1088350"/>
            </a:xfrm>
            <a:prstGeom prst="rect">
              <a:avLst/>
            </a:prstGeom>
            <a:noFill/>
            <a:ln w="12700" cap="flat" cmpd="sng">
              <a:solidFill>
                <a:srgbClr val="000000"/>
              </a:solidFill>
              <a:prstDash val="solid"/>
              <a:miter lim="8000"/>
              <a:headEnd type="none" w="sm" len="sm"/>
              <a:tailEnd type="none" w="sm" len="sm"/>
            </a:ln>
          </p:spPr>
        </p:pic>
      </p:grpSp>
      <p:pic>
        <p:nvPicPr>
          <p:cNvPr id="142" name="Google Shape;142;p21"/>
          <p:cNvPicPr preferRelativeResize="0"/>
          <p:nvPr/>
        </p:nvPicPr>
        <p:blipFill rotWithShape="1">
          <a:blip r:embed="rId5">
            <a:alphaModFix/>
          </a:blip>
          <a:srcRect l="27006" t="32828" r="22888" b="33148"/>
          <a:stretch/>
        </p:blipFill>
        <p:spPr>
          <a:xfrm>
            <a:off x="1415225" y="1578163"/>
            <a:ext cx="4800600" cy="2190750"/>
          </a:xfrm>
          <a:prstGeom prst="rect">
            <a:avLst/>
          </a:prstGeom>
          <a:noFill/>
          <a:ln>
            <a:noFill/>
          </a:ln>
        </p:spPr>
      </p:pic>
      <p:pic>
        <p:nvPicPr>
          <p:cNvPr id="143" name="Google Shape;143;p21"/>
          <p:cNvPicPr preferRelativeResize="0"/>
          <p:nvPr/>
        </p:nvPicPr>
        <p:blipFill>
          <a:blip r:embed="rId6">
            <a:alphaModFix/>
          </a:blip>
          <a:stretch>
            <a:fillRect/>
          </a:stretch>
        </p:blipFill>
        <p:spPr>
          <a:xfrm>
            <a:off x="4659875" y="2215482"/>
            <a:ext cx="2935050" cy="2967905"/>
          </a:xfrm>
          <a:prstGeom prst="rect">
            <a:avLst/>
          </a:prstGeom>
          <a:noFill/>
          <a:ln w="12700" cap="flat" cmpd="sng">
            <a:solidFill>
              <a:srgbClr val="000000"/>
            </a:solidFill>
            <a:prstDash val="solid"/>
            <a:miter lim="8000"/>
            <a:headEnd type="none" w="sm" len="sm"/>
            <a:tailEnd type="none" w="sm" len="sm"/>
          </a:ln>
        </p:spPr>
      </p:pic>
      <p:sp>
        <p:nvSpPr>
          <p:cNvPr id="144" name="Google Shape;144;p21"/>
          <p:cNvSpPr txBox="1">
            <a:spLocks noGrp="1"/>
          </p:cNvSpPr>
          <p:nvPr>
            <p:ph type="body" idx="1"/>
          </p:nvPr>
        </p:nvSpPr>
        <p:spPr>
          <a:xfrm>
            <a:off x="311700" y="1800950"/>
            <a:ext cx="8520600" cy="89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Images had characters with thin strokes that are partially visible</a:t>
            </a:r>
            <a:endParaRPr dirty="0"/>
          </a:p>
        </p:txBody>
      </p:sp>
      <p:sp>
        <p:nvSpPr>
          <p:cNvPr id="145" name="Google Shape;145;p21"/>
          <p:cNvSpPr txBox="1">
            <a:spLocks noGrp="1"/>
          </p:cNvSpPr>
          <p:nvPr>
            <p:ph type="body" idx="1"/>
          </p:nvPr>
        </p:nvSpPr>
        <p:spPr>
          <a:xfrm>
            <a:off x="311700" y="2693150"/>
            <a:ext cx="8520600" cy="89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Parenthesis looked like ‘1’</a:t>
            </a:r>
            <a:endParaRPr dirty="0"/>
          </a:p>
        </p:txBody>
      </p:sp>
      <p:grpSp>
        <p:nvGrpSpPr>
          <p:cNvPr id="14" name="Group 13">
            <a:extLst>
              <a:ext uri="{FF2B5EF4-FFF2-40B4-BE49-F238E27FC236}">
                <a16:creationId xmlns:a16="http://schemas.microsoft.com/office/drawing/2014/main" id="{6083B41B-3927-4E59-BF3C-99C82A02EAD7}"/>
              </a:ext>
            </a:extLst>
          </p:cNvPr>
          <p:cNvGrpSpPr/>
          <p:nvPr/>
        </p:nvGrpSpPr>
        <p:grpSpPr>
          <a:xfrm>
            <a:off x="2253976" y="3459486"/>
            <a:ext cx="1630470" cy="613889"/>
            <a:chOff x="2352806" y="2053389"/>
            <a:chExt cx="1630470" cy="677776"/>
          </a:xfrm>
        </p:grpSpPr>
        <p:pic>
          <p:nvPicPr>
            <p:cNvPr id="15" name="Picture 14">
              <a:extLst>
                <a:ext uri="{FF2B5EF4-FFF2-40B4-BE49-F238E27FC236}">
                  <a16:creationId xmlns:a16="http://schemas.microsoft.com/office/drawing/2014/main" id="{73881C08-66F4-464C-8F06-D82473238D12}"/>
                </a:ext>
              </a:extLst>
            </p:cNvPr>
            <p:cNvPicPr>
              <a:picLocks noChangeAspect="1"/>
            </p:cNvPicPr>
            <p:nvPr/>
          </p:nvPicPr>
          <p:blipFill>
            <a:blip r:embed="rId7"/>
            <a:stretch>
              <a:fillRect/>
            </a:stretch>
          </p:blipFill>
          <p:spPr>
            <a:xfrm>
              <a:off x="2352806" y="2147039"/>
              <a:ext cx="428624" cy="428624"/>
            </a:xfrm>
            <a:prstGeom prst="rect">
              <a:avLst/>
            </a:prstGeom>
          </p:spPr>
        </p:pic>
        <p:pic>
          <p:nvPicPr>
            <p:cNvPr id="16" name="Picture 15">
              <a:extLst>
                <a:ext uri="{FF2B5EF4-FFF2-40B4-BE49-F238E27FC236}">
                  <a16:creationId xmlns:a16="http://schemas.microsoft.com/office/drawing/2014/main" id="{5FBD22FB-55AD-456B-82DB-08CAF1ECAA00}"/>
                </a:ext>
              </a:extLst>
            </p:cNvPr>
            <p:cNvPicPr>
              <a:picLocks noChangeAspect="1"/>
            </p:cNvPicPr>
            <p:nvPr/>
          </p:nvPicPr>
          <p:blipFill>
            <a:blip r:embed="rId8"/>
            <a:stretch>
              <a:fillRect/>
            </a:stretch>
          </p:blipFill>
          <p:spPr>
            <a:xfrm>
              <a:off x="3305500" y="2053389"/>
              <a:ext cx="677776" cy="67777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98</TotalTime>
  <Words>1529</Words>
  <Application>Microsoft Office PowerPoint</Application>
  <PresentationFormat>On-screen Show (16:9)</PresentationFormat>
  <Paragraphs>106</Paragraphs>
  <Slides>18</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Times New Roman</vt:lpstr>
      <vt:lpstr>Simple Light</vt:lpstr>
      <vt:lpstr>Offline Handwritten Mathematical Expression Evaluator using Convolutional Neural Network</vt:lpstr>
      <vt:lpstr>The Problem</vt:lpstr>
      <vt:lpstr>Solution</vt:lpstr>
      <vt:lpstr>Model Development and Working</vt:lpstr>
      <vt:lpstr>Preprocessing Input Images</vt:lpstr>
      <vt:lpstr>PowerPoint Presentation</vt:lpstr>
      <vt:lpstr>Segmenting Preprocessed Images</vt:lpstr>
      <vt:lpstr>Dataset</vt:lpstr>
      <vt:lpstr>Problems with dataset</vt:lpstr>
      <vt:lpstr>Recognizing Characters using CNN </vt:lpstr>
      <vt:lpstr>CNN Result</vt:lpstr>
      <vt:lpstr>PowerPoint Presentation</vt:lpstr>
      <vt:lpstr>Evaluating Mathematical Expressions</vt:lpstr>
      <vt:lpstr>PowerPoint Presentation</vt:lpstr>
      <vt:lpstr>Summary</vt:lpstr>
      <vt:lpstr>Future Work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Offline Handwritten Mathematical Expression Evaluator using Convolutional Neural Network</dc:title>
  <cp:lastModifiedBy>Bhandari Aniruddha</cp:lastModifiedBy>
  <cp:revision>33</cp:revision>
  <dcterms:modified xsi:type="dcterms:W3CDTF">2020-02-23T09:13:19Z</dcterms:modified>
</cp:coreProperties>
</file>